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39"/>
  </p:notesMasterIdLst>
  <p:sldIdLst>
    <p:sldId id="358" r:id="rId3"/>
    <p:sldId id="256" r:id="rId4"/>
    <p:sldId id="257" r:id="rId5"/>
    <p:sldId id="258" r:id="rId6"/>
    <p:sldId id="259" r:id="rId7"/>
    <p:sldId id="353" r:id="rId8"/>
    <p:sldId id="328" r:id="rId9"/>
    <p:sldId id="357" r:id="rId10"/>
    <p:sldId id="334" r:id="rId11"/>
    <p:sldId id="346" r:id="rId12"/>
    <p:sldId id="349" r:id="rId13"/>
    <p:sldId id="350" r:id="rId14"/>
    <p:sldId id="345" r:id="rId15"/>
    <p:sldId id="347" r:id="rId16"/>
    <p:sldId id="351" r:id="rId17"/>
    <p:sldId id="352" r:id="rId18"/>
    <p:sldId id="348" r:id="rId19"/>
    <p:sldId id="329" r:id="rId20"/>
    <p:sldId id="335" r:id="rId21"/>
    <p:sldId id="341" r:id="rId22"/>
    <p:sldId id="330" r:id="rId23"/>
    <p:sldId id="336" r:id="rId24"/>
    <p:sldId id="342" r:id="rId25"/>
    <p:sldId id="343" r:id="rId26"/>
    <p:sldId id="344" r:id="rId27"/>
    <p:sldId id="355" r:id="rId28"/>
    <p:sldId id="331" r:id="rId29"/>
    <p:sldId id="337" r:id="rId30"/>
    <p:sldId id="332" r:id="rId31"/>
    <p:sldId id="338" r:id="rId32"/>
    <p:sldId id="340" r:id="rId33"/>
    <p:sldId id="333" r:id="rId34"/>
    <p:sldId id="339" r:id="rId35"/>
    <p:sldId id="354" r:id="rId36"/>
    <p:sldId id="327" r:id="rId37"/>
    <p:sldId id="356" r:id="rId38"/>
  </p:sldIdLst>
  <p:sldSz cx="9144000" cy="5143500" type="screen16x9"/>
  <p:notesSz cx="6858000" cy="9144000"/>
  <p:embeddedFontLst>
    <p:embeddedFont>
      <p:font typeface="Google Sans" pitchFamily="2" charset="0"/>
      <p:regular r:id="rId40"/>
      <p:bold r:id="rId41"/>
      <p:italic r:id="rId42"/>
      <p:boldItalic r:id="rId43"/>
    </p:embeddedFont>
    <p:embeddedFont>
      <p:font typeface="Roboto" panose="02000000000000000000" pitchFamily="2" charset="0"/>
      <p:regular r:id="rId44"/>
      <p:bold r:id="rId45"/>
      <p:italic r:id="rId46"/>
      <p:boldItalic r:id="rId47"/>
    </p:embeddedFont>
    <p:embeddedFont>
      <p:font typeface="Source Code Pro" panose="020B0509030403020204" pitchFamily="49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3ED7D1-5D78-7F48-915D-199390E2ACC9}" v="83" dt="2025-02-24T17:47:58.4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36"/>
    <p:restoredTop sz="94643"/>
  </p:normalViewPr>
  <p:slideViewPr>
    <p:cSldViewPr snapToGrid="0">
      <p:cViewPr varScale="1">
        <p:scale>
          <a:sx n="147" d="100"/>
          <a:sy n="147" d="100"/>
        </p:scale>
        <p:origin x="56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font" Target="fonts/font1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7.fntdata"/><Relationship Id="rId20" Type="http://schemas.openxmlformats.org/officeDocument/2006/relationships/slide" Target="slides/slide18.xml"/><Relationship Id="rId41" Type="http://schemas.openxmlformats.org/officeDocument/2006/relationships/font" Target="fonts/font2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gif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>
          <a:extLst>
            <a:ext uri="{FF2B5EF4-FFF2-40B4-BE49-F238E27FC236}">
              <a16:creationId xmlns:a16="http://schemas.microsoft.com/office/drawing/2014/main" id="{6ABF7AA9-C38D-71A5-9821-F4BE4B342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6b57e09f6_0_255:notes">
            <a:extLst>
              <a:ext uri="{FF2B5EF4-FFF2-40B4-BE49-F238E27FC236}">
                <a16:creationId xmlns:a16="http://schemas.microsoft.com/office/drawing/2014/main" id="{F0AAFDA2-FF16-4C10-0461-658A452F07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6b57e09f6_0_255:notes">
            <a:extLst>
              <a:ext uri="{FF2B5EF4-FFF2-40B4-BE49-F238E27FC236}">
                <a16:creationId xmlns:a16="http://schemas.microsoft.com/office/drawing/2014/main" id="{C0D3B026-FEB6-E05A-0A7B-C523747ED0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57935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3F1D0A51-BCDA-D1F5-BAD0-18A64DF58D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F7087814-0138-2463-DE2B-2656A17596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FE0402E9-3300-59BD-C41C-671F30E3FF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8008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>
          <a:extLst>
            <a:ext uri="{FF2B5EF4-FFF2-40B4-BE49-F238E27FC236}">
              <a16:creationId xmlns:a16="http://schemas.microsoft.com/office/drawing/2014/main" id="{8674BD84-F866-FCE1-E1C9-1CFC38FCC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6b57e09f6_0_270:notes">
            <a:extLst>
              <a:ext uri="{FF2B5EF4-FFF2-40B4-BE49-F238E27FC236}">
                <a16:creationId xmlns:a16="http://schemas.microsoft.com/office/drawing/2014/main" id="{60E4DB09-0BE7-D91C-7389-779EEF39CB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c6b57e09f6_0_270:notes">
            <a:extLst>
              <a:ext uri="{FF2B5EF4-FFF2-40B4-BE49-F238E27FC236}">
                <a16:creationId xmlns:a16="http://schemas.microsoft.com/office/drawing/2014/main" id="{B47D07A0-0D3D-9108-E60E-8F0FB2CA00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4617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>
          <a:extLst>
            <a:ext uri="{FF2B5EF4-FFF2-40B4-BE49-F238E27FC236}">
              <a16:creationId xmlns:a16="http://schemas.microsoft.com/office/drawing/2014/main" id="{1D084BC9-C314-4FF4-01F0-CD6433CC3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6b57e09f6_0_270:notes">
            <a:extLst>
              <a:ext uri="{FF2B5EF4-FFF2-40B4-BE49-F238E27FC236}">
                <a16:creationId xmlns:a16="http://schemas.microsoft.com/office/drawing/2014/main" id="{371E0FC3-46F5-9283-7972-C80630D08A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c6b57e09f6_0_270:notes">
            <a:extLst>
              <a:ext uri="{FF2B5EF4-FFF2-40B4-BE49-F238E27FC236}">
                <a16:creationId xmlns:a16="http://schemas.microsoft.com/office/drawing/2014/main" id="{EF98F34D-2E4F-FC58-7B21-A6094566B9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49755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14BD0AB3-7E7A-9EA1-894B-573CB9E829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2927DC6B-6ABC-566A-C74F-6A8CDCBA53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DFBB12B3-7249-B696-004C-843B190C4C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16096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B991D1D9-4F2F-54A7-B982-6F5A2C2D1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667F89D5-60DD-73A2-F867-5B42F307BC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7BDAFED4-ADA7-023A-7593-5BCDCCD0B8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240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>
          <a:extLst>
            <a:ext uri="{FF2B5EF4-FFF2-40B4-BE49-F238E27FC236}">
              <a16:creationId xmlns:a16="http://schemas.microsoft.com/office/drawing/2014/main" id="{67BDBAF3-E5DC-0363-F468-683A48CA33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6b57e09f6_0_270:notes">
            <a:extLst>
              <a:ext uri="{FF2B5EF4-FFF2-40B4-BE49-F238E27FC236}">
                <a16:creationId xmlns:a16="http://schemas.microsoft.com/office/drawing/2014/main" id="{FA064091-5A31-854E-2F77-9012487E51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c6b57e09f6_0_270:notes">
            <a:extLst>
              <a:ext uri="{FF2B5EF4-FFF2-40B4-BE49-F238E27FC236}">
                <a16:creationId xmlns:a16="http://schemas.microsoft.com/office/drawing/2014/main" id="{CA1B05DE-A4C9-6590-A36B-C688B308CC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6766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>
          <a:extLst>
            <a:ext uri="{FF2B5EF4-FFF2-40B4-BE49-F238E27FC236}">
              <a16:creationId xmlns:a16="http://schemas.microsoft.com/office/drawing/2014/main" id="{75780FA7-76D4-566C-AFE6-B9505C71B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6b57e09f6_0_270:notes">
            <a:extLst>
              <a:ext uri="{FF2B5EF4-FFF2-40B4-BE49-F238E27FC236}">
                <a16:creationId xmlns:a16="http://schemas.microsoft.com/office/drawing/2014/main" id="{4DC63B7C-5F7C-964F-B6CD-361D6D489E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c6b57e09f6_0_270:notes">
            <a:extLst>
              <a:ext uri="{FF2B5EF4-FFF2-40B4-BE49-F238E27FC236}">
                <a16:creationId xmlns:a16="http://schemas.microsoft.com/office/drawing/2014/main" id="{AF55F8CC-96E2-3163-23C8-120D9790FC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1122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F5B4A09A-F183-D99B-EB53-3D55FBD32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557FC5B8-642F-6F93-AE2C-D861BE4687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39984CEF-179E-4DA2-A4B2-BB937BFF7C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27846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>
          <a:extLst>
            <a:ext uri="{FF2B5EF4-FFF2-40B4-BE49-F238E27FC236}">
              <a16:creationId xmlns:a16="http://schemas.microsoft.com/office/drawing/2014/main" id="{FB674F0C-EA32-EB02-A452-EC381E92C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6b57e09f6_0_255:notes">
            <a:extLst>
              <a:ext uri="{FF2B5EF4-FFF2-40B4-BE49-F238E27FC236}">
                <a16:creationId xmlns:a16="http://schemas.microsoft.com/office/drawing/2014/main" id="{A92BA16D-DB3A-E68D-5913-E8B677AFBF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6b57e09f6_0_255:notes">
            <a:extLst>
              <a:ext uri="{FF2B5EF4-FFF2-40B4-BE49-F238E27FC236}">
                <a16:creationId xmlns:a16="http://schemas.microsoft.com/office/drawing/2014/main" id="{5EC2081C-69EC-6674-4804-5C7B1D54A1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6748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D8E0EB21-382D-AD20-8ADD-A7FBCB3EA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79619335-D74C-A0AE-0EF1-43690523FA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077B191D-8F10-7540-3A08-28A54B07AC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3476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FC34DC7D-FC77-F5DC-0C2F-48329C75F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23FB949D-5D36-FEB9-92B2-DD75BCD0C8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FB1E43C7-9018-914C-94F9-8A2965788E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7649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>
          <a:extLst>
            <a:ext uri="{FF2B5EF4-FFF2-40B4-BE49-F238E27FC236}">
              <a16:creationId xmlns:a16="http://schemas.microsoft.com/office/drawing/2014/main" id="{7657C6D4-77E7-25ED-7DF4-BFEBA11F9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6b57e09f6_0_255:notes">
            <a:extLst>
              <a:ext uri="{FF2B5EF4-FFF2-40B4-BE49-F238E27FC236}">
                <a16:creationId xmlns:a16="http://schemas.microsoft.com/office/drawing/2014/main" id="{5F66C567-7EB7-D852-02E4-00BBCEFB8C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6b57e09f6_0_255:notes">
            <a:extLst>
              <a:ext uri="{FF2B5EF4-FFF2-40B4-BE49-F238E27FC236}">
                <a16:creationId xmlns:a16="http://schemas.microsoft.com/office/drawing/2014/main" id="{5B1D3850-0554-804E-8F85-2F9FF2E472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76019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43773E0F-B563-80A5-C3D5-9E9E98D8F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A39B71EB-4B04-3C73-D1A2-9DBF0EBBD6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6D779115-3D85-8AC1-3688-0E1F13AFA0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24568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3E812A69-2134-66BC-E2DB-355A4EA9A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A1594581-13DE-63E4-E153-C38957F5FE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640AC831-40EA-11B8-D7D9-9F6B2DE7D3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8349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7792F70B-72FA-96DD-EC98-EC46A9488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118AFA6A-647A-8C2B-CFA6-CC494D0E2E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742CBCE6-D95F-5C6C-39DD-6074CA5E4B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0828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9AF8C5ED-B91B-86AA-BECA-37EE7A2A9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9A6EE82A-C330-8F14-430B-D6F33828D7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46BC3234-A227-E598-6F43-90DBA84658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35168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DE518F68-450F-827B-C235-7E89DC032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43EC468F-2863-35C7-D28A-B54ED582A1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0F1864A0-1107-BD4D-737C-0C803DC02E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5605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>
          <a:extLst>
            <a:ext uri="{FF2B5EF4-FFF2-40B4-BE49-F238E27FC236}">
              <a16:creationId xmlns:a16="http://schemas.microsoft.com/office/drawing/2014/main" id="{70DFB876-1134-D584-1347-4D370CA98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6b57e09f6_0_255:notes">
            <a:extLst>
              <a:ext uri="{FF2B5EF4-FFF2-40B4-BE49-F238E27FC236}">
                <a16:creationId xmlns:a16="http://schemas.microsoft.com/office/drawing/2014/main" id="{EC27FD1D-C794-C041-925F-0B5D2EBB38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6b57e09f6_0_255:notes">
            <a:extLst>
              <a:ext uri="{FF2B5EF4-FFF2-40B4-BE49-F238E27FC236}">
                <a16:creationId xmlns:a16="http://schemas.microsoft.com/office/drawing/2014/main" id="{443094E7-7E51-BD3F-6056-ABC0D472B7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2713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2BA4FB4C-67EF-85D0-EAE0-B6267EA47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22510DAB-A553-67C3-E675-152A6628A0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A9475E07-643E-42EF-F38B-55B63834B3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7259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>
          <a:extLst>
            <a:ext uri="{FF2B5EF4-FFF2-40B4-BE49-F238E27FC236}">
              <a16:creationId xmlns:a16="http://schemas.microsoft.com/office/drawing/2014/main" id="{AF7FD47C-1A06-6203-32B8-4FCD0E428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6b57e09f6_0_255:notes">
            <a:extLst>
              <a:ext uri="{FF2B5EF4-FFF2-40B4-BE49-F238E27FC236}">
                <a16:creationId xmlns:a16="http://schemas.microsoft.com/office/drawing/2014/main" id="{60514D7D-9D74-8B07-CF5C-E65DE8D54C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6b57e09f6_0_255:notes">
            <a:extLst>
              <a:ext uri="{FF2B5EF4-FFF2-40B4-BE49-F238E27FC236}">
                <a16:creationId xmlns:a16="http://schemas.microsoft.com/office/drawing/2014/main" id="{062B9B12-11C8-E890-8A53-59DE950BD0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5620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c6b57e09f6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c6b57e09f6_0_2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6D5AC5AC-98EA-95BD-0769-85D374C06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08A2C019-BF86-D3DF-202C-1633096BDE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9C7B89FD-22E4-BF9E-91BD-A0367C88B1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70055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08F83A87-9E64-636B-B089-6181E576B8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FE3E0DAE-8816-6714-DBBD-1AF3B292E1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1E776531-E121-1F1D-6044-C760235B89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32930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>
          <a:extLst>
            <a:ext uri="{FF2B5EF4-FFF2-40B4-BE49-F238E27FC236}">
              <a16:creationId xmlns:a16="http://schemas.microsoft.com/office/drawing/2014/main" id="{9A2283D1-2A8F-394A-F873-FB1C232B2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6b57e09f6_0_255:notes">
            <a:extLst>
              <a:ext uri="{FF2B5EF4-FFF2-40B4-BE49-F238E27FC236}">
                <a16:creationId xmlns:a16="http://schemas.microsoft.com/office/drawing/2014/main" id="{0FCED87E-A29B-F617-308D-3194568EDB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6b57e09f6_0_255:notes">
            <a:extLst>
              <a:ext uri="{FF2B5EF4-FFF2-40B4-BE49-F238E27FC236}">
                <a16:creationId xmlns:a16="http://schemas.microsoft.com/office/drawing/2014/main" id="{F7FABBC7-4396-799E-20E2-2421F93092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87897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D25975D2-B838-4B5C-FBEF-E5C992DB5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1C754141-BFA4-A166-D1D1-7ABEE66453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510DFA91-3EF6-652D-2D1E-AB1221464E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85014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E8C8B53F-D41B-A363-CDBC-DE785E03A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5229EB53-DD19-1E17-4D81-98F4A221D7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E99395EE-7500-AFA1-C9A8-181F8B94A6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35455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2c6b57e09f6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2c6b57e09f6_0_4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98F2138E-A6C9-6AA8-B9D7-24FBE744E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C57D40D6-D4A2-A783-32DE-7D28DBB37A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2C42D73A-0ABF-F38A-A484-A581916F6D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9330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6b57e09f6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6b57e09f6_0_2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B196169B-CE88-0015-5FB4-E1BCCFE8D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0CEF124D-75A1-1013-4039-458EDE78E7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F42A77E5-E17B-41DA-D55B-95F81C63C7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4747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>
          <a:extLst>
            <a:ext uri="{FF2B5EF4-FFF2-40B4-BE49-F238E27FC236}">
              <a16:creationId xmlns:a16="http://schemas.microsoft.com/office/drawing/2014/main" id="{AAF4C706-F1CA-D32C-BCF5-FBB6C9EA6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6b57e09f6_0_255:notes">
            <a:extLst>
              <a:ext uri="{FF2B5EF4-FFF2-40B4-BE49-F238E27FC236}">
                <a16:creationId xmlns:a16="http://schemas.microsoft.com/office/drawing/2014/main" id="{20D0E427-73A4-7B38-C117-59A8781018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6b57e09f6_0_255:notes">
            <a:extLst>
              <a:ext uri="{FF2B5EF4-FFF2-40B4-BE49-F238E27FC236}">
                <a16:creationId xmlns:a16="http://schemas.microsoft.com/office/drawing/2014/main" id="{46286477-6A1C-1528-43FE-1D395883CF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6972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059379F1-D060-A2C4-89CA-54B86E267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E52827DF-2E41-1696-E5B2-3C1BA07E75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ED3E115D-D6CE-A13D-2559-CC18832FC8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3922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3665DEC1-92CA-993A-37BA-ECCCDD267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6b57e09f6_0_260:notes">
            <a:extLst>
              <a:ext uri="{FF2B5EF4-FFF2-40B4-BE49-F238E27FC236}">
                <a16:creationId xmlns:a16="http://schemas.microsoft.com/office/drawing/2014/main" id="{A4928BE1-A0B4-AF33-1C04-50B228F08F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6b57e09f6_0_260:notes">
            <a:extLst>
              <a:ext uri="{FF2B5EF4-FFF2-40B4-BE49-F238E27FC236}">
                <a16:creationId xmlns:a16="http://schemas.microsoft.com/office/drawing/2014/main" id="{AF6BEEE7-A3F9-A282-FCEC-182077DD87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009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Slide">
  <p:cSld name="Section Title Slide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0" y="0"/>
            <a:ext cx="9144000" cy="5148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8128" y="465530"/>
            <a:ext cx="819039" cy="2094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5007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Presentation Title">
    <p:bg>
      <p:bgPr>
        <a:solidFill>
          <a:srgbClr val="FFFFF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8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" name="Google Shape;68;p14"/>
          <p:cNvGrpSpPr/>
          <p:nvPr/>
        </p:nvGrpSpPr>
        <p:grpSpPr>
          <a:xfrm>
            <a:off x="0" y="0"/>
            <a:ext cx="9144000" cy="4854853"/>
            <a:chOff x="0" y="0"/>
            <a:chExt cx="24384000" cy="12946275"/>
          </a:xfrm>
        </p:grpSpPr>
        <p:sp>
          <p:nvSpPr>
            <p:cNvPr id="69" name="Google Shape;69;p14"/>
            <p:cNvSpPr/>
            <p:nvPr/>
          </p:nvSpPr>
          <p:spPr>
            <a:xfrm>
              <a:off x="0" y="0"/>
              <a:ext cx="24384000" cy="10665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4579200" y="10524975"/>
              <a:ext cx="15219000" cy="2421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3817325" y="10417800"/>
              <a:ext cx="1280400" cy="1773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1526400" y="9631675"/>
              <a:ext cx="2414700" cy="179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19286925" y="9650875"/>
              <a:ext cx="1280400" cy="1773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5281" y="4677614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 Slide">
  <p:cSld name="CUSTOM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 rotWithShape="1">
          <a:blip r:embed="rId2">
            <a:alphaModFix/>
          </a:blip>
          <a:srcRect l="39" r="29"/>
          <a:stretch/>
        </p:blipFill>
        <p:spPr>
          <a:xfrm>
            <a:off x="0" y="0"/>
            <a:ext cx="9144000" cy="514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475" y="603183"/>
            <a:ext cx="1665289" cy="225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5066" y="1325963"/>
            <a:ext cx="995241" cy="254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Slide">
  <p:cSld name="CUSTOM_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0" y="0"/>
            <a:ext cx="9144000" cy="5148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8128" y="465530"/>
            <a:ext cx="819039" cy="209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1 1">
  <p:cSld name="SECTION_TITLE_AND_DESCRIPTION_1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 descr="FDS17-Deck-Slides-03.jpg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>
            <a:off x="1850" y="0"/>
            <a:ext cx="91402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265500" y="686950"/>
            <a:ext cx="4000500" cy="525300"/>
          </a:xfrm>
          <a:prstGeom prst="rect">
            <a:avLst/>
          </a:prstGeom>
        </p:spPr>
        <p:txBody>
          <a:bodyPr spcFirstLastPara="1" wrap="square" lIns="34275" tIns="34275" rIns="342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265500" y="1402775"/>
            <a:ext cx="4000500" cy="34983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/>
          <p:nvPr/>
        </p:nvSpPr>
        <p:spPr>
          <a:xfrm>
            <a:off x="4572103" y="47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 descr="FDS17-Deck-Slides-1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257925" y="473375"/>
            <a:ext cx="8632200" cy="44565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lvl="0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Code Pro"/>
              <a:buChar char="●"/>
              <a:defRPr sz="13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Code Pro"/>
              <a:buChar char="○"/>
              <a:defRPr sz="13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Code Pro"/>
              <a:buChar char="■"/>
              <a:defRPr sz="13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Code Pro"/>
              <a:buChar char="●"/>
              <a:defRPr sz="13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Code Pro"/>
              <a:buChar char="○"/>
              <a:defRPr sz="13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Code Pro"/>
              <a:buChar char="■"/>
              <a:defRPr sz="13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Code Pro"/>
              <a:buChar char="●"/>
              <a:defRPr sz="13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Code Pro"/>
              <a:buChar char="○"/>
              <a:defRPr sz="13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Source Code Pro"/>
              <a:buChar char="■"/>
              <a:defRPr sz="13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Green Footer">
  <p:cSld name="Blank Green Footer">
    <p:bg>
      <p:bgPr>
        <a:solidFill>
          <a:srgbClr val="FFFFFF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63500" marR="0" lvl="0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Google Sans"/>
              <a:buNone/>
              <a:defRPr sz="2600" i="0" u="none" strike="noStrike" cap="non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63500" marR="0" lvl="1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63500" marR="0" lvl="2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63500" marR="0" lvl="3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63500" marR="0" lvl="4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63500" marR="0" lvl="5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63500" marR="0" lvl="6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63500" marR="0" lvl="7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63500" marR="0" lvl="8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lang="en-GB" sz="6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7" r:id="rId12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81725" y="1234472"/>
            <a:ext cx="6822600" cy="9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1"/>
          </p:nvPr>
        </p:nvSpPr>
        <p:spPr>
          <a:xfrm>
            <a:off x="779756" y="2839978"/>
            <a:ext cx="6087900" cy="20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lvl="0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gif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gif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GetInRhythm/mastering-solid-principles-a-comprehensive-guide-for-software-engineers-da53b054c9e1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hyperlink" Target="https://www.linkslist.app/LlH5XoT" TargetMode="Externa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developer.android.com/training/dependency-injection/hilt-android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jpe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>
          <a:extLst>
            <a:ext uri="{FF2B5EF4-FFF2-40B4-BE49-F238E27FC236}">
              <a16:creationId xmlns:a16="http://schemas.microsoft.com/office/drawing/2014/main" id="{49244BA0-5BF4-18A5-7FFC-EC8725E71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>
            <a:extLst>
              <a:ext uri="{FF2B5EF4-FFF2-40B4-BE49-F238E27FC236}">
                <a16:creationId xmlns:a16="http://schemas.microsoft.com/office/drawing/2014/main" id="{76DFC8A6-5ADA-82AA-971C-C99090DF3119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3195722"/>
            <a:ext cx="4635900" cy="5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>
              <a:solidFill>
                <a:srgbClr val="202124"/>
              </a:solidFill>
            </a:endParaRPr>
          </a:p>
        </p:txBody>
      </p:sp>
      <p:pic>
        <p:nvPicPr>
          <p:cNvPr id="1026" name="Picture 2" descr="Slika">
            <a:extLst>
              <a:ext uri="{FF2B5EF4-FFF2-40B4-BE49-F238E27FC236}">
                <a16:creationId xmlns:a16="http://schemas.microsoft.com/office/drawing/2014/main" id="{01258DB6-E121-A3CA-6341-55E0DD5F5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468" y="538218"/>
            <a:ext cx="4067063" cy="4067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938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721AA2BE-9F1A-4EC0-6459-FDAB977C3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D3ACC419-AF52-5645-5F5F-25901F7B5A8E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6684168E-FE15-2810-3D5D-8D3F85FF1BDA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8FE96F7A-4118-0618-1042-61176885240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5E2EBFC1-F8B5-948C-9073-87408BD219D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BE65B1FE-FF4D-B12B-9C06-E26A4C6A211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Manual DI implementation</a:t>
            </a:r>
            <a:endParaRPr dirty="0">
              <a:solidFill>
                <a:srgbClr val="4285F4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E1F55D-F594-4748-67FC-16A2861ED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3051" y="1448882"/>
            <a:ext cx="6097898" cy="259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494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>
          <a:extLst>
            <a:ext uri="{FF2B5EF4-FFF2-40B4-BE49-F238E27FC236}">
              <a16:creationId xmlns:a16="http://schemas.microsoft.com/office/drawing/2014/main" id="{03A5B105-BE1D-623D-E1CB-65FF19E50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>
            <a:extLst>
              <a:ext uri="{FF2B5EF4-FFF2-40B4-BE49-F238E27FC236}">
                <a16:creationId xmlns:a16="http://schemas.microsoft.com/office/drawing/2014/main" id="{659ED395-0BCD-A8AF-0CF0-6270155F3467}"/>
              </a:ext>
            </a:extLst>
          </p:cNvPr>
          <p:cNvSpPr/>
          <p:nvPr/>
        </p:nvSpPr>
        <p:spPr>
          <a:xfrm>
            <a:off x="422704" y="241417"/>
            <a:ext cx="8298592" cy="4246475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4">
            <a:extLst>
              <a:ext uri="{FF2B5EF4-FFF2-40B4-BE49-F238E27FC236}">
                <a16:creationId xmlns:a16="http://schemas.microsoft.com/office/drawing/2014/main" id="{FEF08608-BCAC-7399-91C0-C576E4E978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2705" y="241417"/>
            <a:ext cx="8298592" cy="424647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46050" indent="0">
              <a:buNone/>
            </a:pPr>
            <a:r>
              <a:rPr lang="en-GB" sz="1400" dirty="0">
                <a:solidFill>
                  <a:srgbClr val="CC7832"/>
                </a:solidFill>
                <a:effectLst/>
              </a:rPr>
              <a:t>class 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LoginViewModel</a:t>
            </a:r>
            <a:r>
              <a:rPr lang="en-GB" sz="1400" dirty="0">
                <a:solidFill>
                  <a:srgbClr val="A9B7C6"/>
                </a:solidFill>
                <a:effectLst/>
              </a:rPr>
              <a:t>(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4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4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400" dirty="0">
                <a:solidFill>
                  <a:srgbClr val="CC7832"/>
                </a:solidFill>
                <a:effectLst/>
              </a:rPr>
              <a:t> </a:t>
            </a:r>
            <a:r>
              <a:rPr lang="en-GB" sz="1400" dirty="0" err="1">
                <a:solidFill>
                  <a:srgbClr val="9876AA"/>
                </a:solidFill>
                <a:effectLst/>
              </a:rPr>
              <a:t>userRepository</a:t>
            </a:r>
            <a:r>
              <a:rPr lang="en-GB" sz="1400" dirty="0">
                <a:solidFill>
                  <a:srgbClr val="A9B7C6"/>
                </a:solidFill>
                <a:effectLst/>
              </a:rPr>
              <a:t>: 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UserRepository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A9B7C6"/>
                </a:solidFill>
                <a:effectLst/>
              </a:rPr>
              <a:t>) { ... }</a:t>
            </a:r>
            <a:endParaRPr lang="en-GB" sz="1400" dirty="0">
              <a:solidFill>
                <a:srgbClr val="CC7832"/>
              </a:solidFill>
              <a:effectLst/>
            </a:endParaRPr>
          </a:p>
          <a:p>
            <a:pPr marL="146050" indent="0">
              <a:buNone/>
            </a:pPr>
            <a:endParaRPr lang="en-GB" sz="1400" dirty="0">
              <a:solidFill>
                <a:srgbClr val="CC7832"/>
              </a:solidFill>
            </a:endParaRPr>
          </a:p>
          <a:p>
            <a:pPr marL="146050" indent="0">
              <a:buNone/>
            </a:pPr>
            <a:r>
              <a:rPr lang="en-GB" sz="1400" dirty="0">
                <a:solidFill>
                  <a:srgbClr val="CC7832"/>
                </a:solidFill>
                <a:effectLst/>
              </a:rPr>
              <a:t>class 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UserRepository</a:t>
            </a:r>
            <a:r>
              <a:rPr lang="en-GB" sz="1400" dirty="0">
                <a:solidFill>
                  <a:srgbClr val="A9B7C6"/>
                </a:solidFill>
                <a:effectLst/>
              </a:rPr>
              <a:t>(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4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4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400" dirty="0">
                <a:solidFill>
                  <a:srgbClr val="CC7832"/>
                </a:solidFill>
                <a:effectLst/>
              </a:rPr>
              <a:t> </a:t>
            </a:r>
            <a:r>
              <a:rPr lang="en-GB" sz="1400" dirty="0" err="1">
                <a:solidFill>
                  <a:srgbClr val="9876AA"/>
                </a:solidFill>
                <a:effectLst/>
              </a:rPr>
              <a:t>localDataSource</a:t>
            </a:r>
            <a:r>
              <a:rPr lang="en-GB" sz="1400" dirty="0">
                <a:solidFill>
                  <a:srgbClr val="A9B7C6"/>
                </a:solidFill>
                <a:effectLst/>
              </a:rPr>
              <a:t>: 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UserLocalDataSource</a:t>
            </a:r>
            <a:r>
              <a:rPr lang="en-GB" sz="1400" dirty="0">
                <a:solidFill>
                  <a:srgbClr val="CC7832"/>
                </a:solidFill>
                <a:effectLst/>
              </a:rPr>
              <a:t>,</a:t>
            </a:r>
            <a:br>
              <a:rPr lang="en-GB" sz="1400" dirty="0">
                <a:solidFill>
                  <a:srgbClr val="CC7832"/>
                </a:solidFill>
                <a:effectLst/>
              </a:rPr>
            </a:br>
            <a:r>
              <a:rPr lang="en-GB" sz="1400" dirty="0">
                <a:solidFill>
                  <a:srgbClr val="CC7832"/>
                </a:solidFill>
                <a:effectLst/>
              </a:rPr>
              <a:t>    private </a:t>
            </a:r>
            <a:r>
              <a:rPr lang="en-GB" sz="14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400" dirty="0">
                <a:solidFill>
                  <a:srgbClr val="CC7832"/>
                </a:solidFill>
                <a:effectLst/>
              </a:rPr>
              <a:t> </a:t>
            </a:r>
            <a:r>
              <a:rPr lang="en-GB" sz="1400" dirty="0" err="1">
                <a:solidFill>
                  <a:srgbClr val="9876AA"/>
                </a:solidFill>
                <a:effectLst/>
              </a:rPr>
              <a:t>remoteDataSource</a:t>
            </a:r>
            <a:r>
              <a:rPr lang="en-GB" sz="1400" dirty="0">
                <a:solidFill>
                  <a:srgbClr val="A9B7C6"/>
                </a:solidFill>
                <a:effectLst/>
              </a:rPr>
              <a:t>: 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UserRemoteDataSource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A9B7C6"/>
                </a:solidFill>
                <a:effectLst/>
              </a:rPr>
              <a:t>) { ... }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CC7832"/>
                </a:solidFill>
                <a:effectLst/>
              </a:rPr>
              <a:t>class 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UserLocalDataSource</a:t>
            </a:r>
            <a:r>
              <a:rPr lang="en-GB" sz="1400" dirty="0">
                <a:solidFill>
                  <a:srgbClr val="A9B7C6"/>
                </a:solidFill>
                <a:effectLst/>
              </a:rPr>
              <a:t> { ... }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CC7832"/>
                </a:solidFill>
                <a:effectLst/>
              </a:rPr>
              <a:t>class 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UserRemoteDataSource</a:t>
            </a:r>
            <a:r>
              <a:rPr lang="en-GB" sz="1400" dirty="0">
                <a:solidFill>
                  <a:srgbClr val="A9B7C6"/>
                </a:solidFill>
                <a:effectLst/>
              </a:rPr>
              <a:t>(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4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4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400" dirty="0">
                <a:solidFill>
                  <a:srgbClr val="CC7832"/>
                </a:solidFill>
                <a:effectLst/>
              </a:rPr>
              <a:t> </a:t>
            </a:r>
            <a:r>
              <a:rPr lang="en-GB" sz="1400" dirty="0" err="1">
                <a:solidFill>
                  <a:srgbClr val="9876AA"/>
                </a:solidFill>
                <a:effectLst/>
              </a:rPr>
              <a:t>loginService</a:t>
            </a:r>
            <a:r>
              <a:rPr lang="en-GB" sz="1400" dirty="0">
                <a:solidFill>
                  <a:srgbClr val="A9B7C6"/>
                </a:solidFill>
                <a:effectLst/>
              </a:rPr>
              <a:t>: 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ExternalLoginService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A9B7C6"/>
                </a:solidFill>
                <a:effectLst/>
              </a:rPr>
              <a:t>) { ... }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1EC3C2-720E-B750-B53B-FD1CEBC54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742" y="3141235"/>
            <a:ext cx="3012258" cy="200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50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>
          <a:extLst>
            <a:ext uri="{FF2B5EF4-FFF2-40B4-BE49-F238E27FC236}">
              <a16:creationId xmlns:a16="http://schemas.microsoft.com/office/drawing/2014/main" id="{4E80A7C3-F0F2-EFC4-3F4E-1138CE998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>
            <a:extLst>
              <a:ext uri="{FF2B5EF4-FFF2-40B4-BE49-F238E27FC236}">
                <a16:creationId xmlns:a16="http://schemas.microsoft.com/office/drawing/2014/main" id="{7610146B-9E05-88FF-33E8-E23A809A0900}"/>
              </a:ext>
            </a:extLst>
          </p:cNvPr>
          <p:cNvSpPr/>
          <p:nvPr/>
        </p:nvSpPr>
        <p:spPr>
          <a:xfrm>
            <a:off x="422704" y="241417"/>
            <a:ext cx="8298592" cy="4510337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4">
            <a:extLst>
              <a:ext uri="{FF2B5EF4-FFF2-40B4-BE49-F238E27FC236}">
                <a16:creationId xmlns:a16="http://schemas.microsoft.com/office/drawing/2014/main" id="{9AE65791-424C-156A-E70B-8BE8C4CECB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2705" y="241418"/>
            <a:ext cx="8298592" cy="451033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46050" indent="0">
              <a:buNone/>
            </a:pPr>
            <a:r>
              <a:rPr lang="en-GB" sz="1600" dirty="0">
                <a:solidFill>
                  <a:srgbClr val="CC7832"/>
                </a:solidFill>
                <a:effectLst/>
              </a:rPr>
              <a:t>class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LoginActivity</a:t>
            </a:r>
            <a:r>
              <a:rPr lang="en-GB" sz="1600" dirty="0">
                <a:solidFill>
                  <a:srgbClr val="A9B7C6"/>
                </a:solidFill>
                <a:effectLst/>
              </a:rPr>
              <a:t>: Activity() {</a:t>
            </a:r>
            <a:br>
              <a:rPr lang="en-GB" sz="1600" dirty="0">
                <a:solidFill>
                  <a:srgbClr val="A9B7C6"/>
                </a:solidFill>
                <a:effectLst/>
              </a:rPr>
            </a:br>
            <a:br>
              <a:rPr lang="en-GB" sz="1600" dirty="0">
                <a:solidFill>
                  <a:srgbClr val="A9B7C6"/>
                </a:solidFill>
                <a:effectLst/>
              </a:rPr>
            </a:br>
            <a:r>
              <a:rPr lang="en-GB" sz="16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6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600" dirty="0" err="1">
                <a:solidFill>
                  <a:srgbClr val="CC7832"/>
                </a:solidFill>
                <a:effectLst/>
              </a:rPr>
              <a:t>lateinit</a:t>
            </a:r>
            <a:r>
              <a:rPr lang="en-GB" sz="1600" dirty="0">
                <a:solidFill>
                  <a:srgbClr val="CC7832"/>
                </a:solidFill>
                <a:effectLst/>
              </a:rPr>
              <a:t> var </a:t>
            </a:r>
            <a:r>
              <a:rPr lang="en-GB" sz="1600" dirty="0" err="1">
                <a:solidFill>
                  <a:srgbClr val="9876AA"/>
                </a:solidFill>
                <a:effectLst/>
              </a:rPr>
              <a:t>loginViewModel</a:t>
            </a:r>
            <a:r>
              <a:rPr lang="en-GB" sz="1600" dirty="0">
                <a:solidFill>
                  <a:srgbClr val="A9B7C6"/>
                </a:solidFill>
                <a:effectLst/>
              </a:rPr>
              <a:t>: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LoginViewModel</a:t>
            </a:r>
            <a:br>
              <a:rPr lang="en-GB" sz="1600" dirty="0">
                <a:solidFill>
                  <a:srgbClr val="A9B7C6"/>
                </a:solidFill>
                <a:effectLst/>
              </a:rPr>
            </a:br>
            <a:br>
              <a:rPr lang="en-GB" sz="1600" dirty="0">
                <a:solidFill>
                  <a:srgbClr val="A9B7C6"/>
                </a:solidFill>
                <a:effectLst/>
              </a:rPr>
            </a:br>
            <a:r>
              <a:rPr lang="en-GB" sz="16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600" dirty="0">
                <a:solidFill>
                  <a:srgbClr val="CC7832"/>
                </a:solidFill>
                <a:effectLst/>
              </a:rPr>
              <a:t>override fun </a:t>
            </a:r>
            <a:r>
              <a:rPr lang="en-GB" sz="1600" dirty="0" err="1">
                <a:solidFill>
                  <a:srgbClr val="FFC66D"/>
                </a:solidFill>
                <a:effectLst/>
              </a:rPr>
              <a:t>onCreate</a:t>
            </a:r>
            <a:r>
              <a:rPr lang="en-GB" sz="1600" dirty="0">
                <a:solidFill>
                  <a:srgbClr val="A9B7C6"/>
                </a:solidFill>
                <a:effectLst/>
              </a:rPr>
              <a:t>(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savedInstanceState</a:t>
            </a:r>
            <a:r>
              <a:rPr lang="en-GB" sz="1600" dirty="0">
                <a:solidFill>
                  <a:srgbClr val="A9B7C6"/>
                </a:solidFill>
                <a:effectLst/>
              </a:rPr>
              <a:t>: Bundle?) {</a:t>
            </a:r>
            <a:br>
              <a:rPr lang="en-GB" sz="1600" dirty="0">
                <a:solidFill>
                  <a:srgbClr val="A9B7C6"/>
                </a:solidFill>
                <a:effectLst/>
              </a:rPr>
            </a:br>
            <a:r>
              <a:rPr lang="en-GB" sz="1600" dirty="0">
                <a:solidFill>
                  <a:srgbClr val="A9B7C6"/>
                </a:solidFill>
                <a:effectLst/>
              </a:rPr>
              <a:t>        </a:t>
            </a:r>
            <a:r>
              <a:rPr lang="en-GB" sz="1600" dirty="0" err="1">
                <a:solidFill>
                  <a:srgbClr val="CC7832"/>
                </a:solidFill>
                <a:effectLst/>
              </a:rPr>
              <a:t>super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.onCreate</a:t>
            </a:r>
            <a:r>
              <a:rPr lang="en-GB" sz="1600" dirty="0">
                <a:solidFill>
                  <a:srgbClr val="A9B7C6"/>
                </a:solidFill>
                <a:effectLst/>
              </a:rPr>
              <a:t>(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savedInstanceState</a:t>
            </a:r>
            <a:r>
              <a:rPr lang="en-GB" sz="1600" dirty="0">
                <a:solidFill>
                  <a:srgbClr val="A9B7C6"/>
                </a:solidFill>
                <a:effectLst/>
              </a:rPr>
              <a:t>)</a:t>
            </a:r>
            <a:br>
              <a:rPr lang="en-GB" sz="1600" dirty="0">
                <a:solidFill>
                  <a:srgbClr val="A9B7C6"/>
                </a:solidFill>
                <a:effectLst/>
              </a:rPr>
            </a:br>
            <a:br>
              <a:rPr lang="en-GB" sz="1600" dirty="0">
                <a:solidFill>
                  <a:srgbClr val="808080"/>
                </a:solidFill>
                <a:effectLst/>
              </a:rPr>
            </a:br>
            <a:r>
              <a:rPr lang="en-GB" sz="1600" dirty="0">
                <a:solidFill>
                  <a:srgbClr val="808080"/>
                </a:solidFill>
                <a:effectLst/>
              </a:rPr>
              <a:t>        </a:t>
            </a:r>
            <a:r>
              <a:rPr lang="en-GB" sz="16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600" dirty="0">
                <a:solidFill>
                  <a:srgbClr val="CC7832"/>
                </a:solidFill>
                <a:effectLst/>
              </a:rPr>
              <a:t> </a:t>
            </a:r>
            <a:r>
              <a:rPr lang="en-GB" sz="1600" dirty="0" err="1">
                <a:solidFill>
                  <a:srgbClr val="A9B7C6"/>
                </a:solidFill>
              </a:rPr>
              <a:t>l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oginService</a:t>
            </a:r>
            <a:r>
              <a:rPr lang="en-GB" sz="1600" dirty="0">
                <a:solidFill>
                  <a:srgbClr val="A9B7C6"/>
                </a:solidFill>
                <a:effectLst/>
              </a:rPr>
              <a:t>: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ExternalLoginService</a:t>
            </a:r>
            <a:r>
              <a:rPr lang="en-GB" sz="1600" dirty="0">
                <a:solidFill>
                  <a:srgbClr val="A9B7C6"/>
                </a:solidFill>
                <a:effectLst/>
              </a:rPr>
              <a:t>()</a:t>
            </a:r>
            <a:br>
              <a:rPr lang="en-GB" sz="1600" dirty="0">
                <a:solidFill>
                  <a:srgbClr val="808080"/>
                </a:solidFill>
                <a:effectLst/>
              </a:rPr>
            </a:br>
            <a:r>
              <a:rPr lang="en-GB" sz="1600" dirty="0">
                <a:solidFill>
                  <a:srgbClr val="808080"/>
                </a:solidFill>
                <a:effectLst/>
              </a:rPr>
              <a:t>        </a:t>
            </a:r>
            <a:r>
              <a:rPr lang="en-GB" sz="16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600" dirty="0">
                <a:solidFill>
                  <a:srgbClr val="CC7832"/>
                </a:solidFill>
                <a:effectLst/>
              </a:rPr>
              <a:t>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remoteDataSource</a:t>
            </a:r>
            <a:r>
              <a:rPr lang="en-GB" sz="1600" dirty="0">
                <a:solidFill>
                  <a:srgbClr val="A9B7C6"/>
                </a:solidFill>
                <a:effectLst/>
              </a:rPr>
              <a:t> =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UserRemoteDataSource</a:t>
            </a:r>
            <a:r>
              <a:rPr lang="en-GB" sz="1600" dirty="0">
                <a:solidFill>
                  <a:srgbClr val="A9B7C6"/>
                </a:solidFill>
                <a:effectLst/>
              </a:rPr>
              <a:t>(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loginService</a:t>
            </a:r>
            <a:r>
              <a:rPr lang="en-GB" sz="1600" dirty="0">
                <a:solidFill>
                  <a:srgbClr val="A9B7C6"/>
                </a:solidFill>
                <a:effectLst/>
              </a:rPr>
              <a:t>)</a:t>
            </a:r>
            <a:br>
              <a:rPr lang="en-GB" sz="1600" dirty="0">
                <a:solidFill>
                  <a:srgbClr val="A9B7C6"/>
                </a:solidFill>
                <a:effectLst/>
              </a:rPr>
            </a:br>
            <a:r>
              <a:rPr lang="en-GB" sz="1600" dirty="0">
                <a:solidFill>
                  <a:srgbClr val="A9B7C6"/>
                </a:solidFill>
                <a:effectLst/>
              </a:rPr>
              <a:t>        </a:t>
            </a:r>
            <a:r>
              <a:rPr lang="en-GB" sz="16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600" dirty="0">
                <a:solidFill>
                  <a:srgbClr val="CC7832"/>
                </a:solidFill>
                <a:effectLst/>
              </a:rPr>
              <a:t>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localDataSource</a:t>
            </a:r>
            <a:r>
              <a:rPr lang="en-GB" sz="1600" dirty="0">
                <a:solidFill>
                  <a:srgbClr val="A9B7C6"/>
                </a:solidFill>
                <a:effectLst/>
              </a:rPr>
              <a:t> =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UserLocalDataSource</a:t>
            </a:r>
            <a:r>
              <a:rPr lang="en-GB" sz="1600" dirty="0">
                <a:solidFill>
                  <a:srgbClr val="A9B7C6"/>
                </a:solidFill>
                <a:effectLst/>
              </a:rPr>
              <a:t>()</a:t>
            </a:r>
            <a:br>
              <a:rPr lang="en-GB" sz="1600" dirty="0">
                <a:solidFill>
                  <a:srgbClr val="808080"/>
                </a:solidFill>
                <a:effectLst/>
              </a:rPr>
            </a:br>
            <a:r>
              <a:rPr lang="en-GB" sz="1600" dirty="0">
                <a:solidFill>
                  <a:srgbClr val="808080"/>
                </a:solidFill>
                <a:effectLst/>
              </a:rPr>
              <a:t>        </a:t>
            </a:r>
            <a:r>
              <a:rPr lang="en-GB" sz="16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600" dirty="0">
                <a:solidFill>
                  <a:srgbClr val="CC7832"/>
                </a:solidFill>
                <a:effectLst/>
              </a:rPr>
              <a:t>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userRepository</a:t>
            </a:r>
            <a:r>
              <a:rPr lang="en-GB" sz="1600" dirty="0">
                <a:solidFill>
                  <a:srgbClr val="A9B7C6"/>
                </a:solidFill>
                <a:effectLst/>
              </a:rPr>
              <a:t> =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UserRepository</a:t>
            </a:r>
            <a:r>
              <a:rPr lang="en-GB" sz="1600" dirty="0">
                <a:solidFill>
                  <a:srgbClr val="A9B7C6"/>
                </a:solidFill>
                <a:effectLst/>
              </a:rPr>
              <a:t>(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localDataSource</a:t>
            </a:r>
            <a:r>
              <a:rPr lang="en-GB" sz="1600" dirty="0">
                <a:solidFill>
                  <a:srgbClr val="CC7832"/>
                </a:solidFill>
                <a:effectLst/>
              </a:rPr>
              <a:t>, 							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remoteDataSource</a:t>
            </a:r>
            <a:r>
              <a:rPr lang="en-GB" sz="1600" dirty="0">
                <a:solidFill>
                  <a:srgbClr val="A9B7C6"/>
                </a:solidFill>
                <a:effectLst/>
              </a:rPr>
              <a:t>)</a:t>
            </a:r>
            <a:br>
              <a:rPr lang="en-GB" sz="1600" dirty="0">
                <a:solidFill>
                  <a:srgbClr val="808080"/>
                </a:solidFill>
                <a:effectLst/>
              </a:rPr>
            </a:br>
            <a:r>
              <a:rPr lang="en-GB" sz="1600" dirty="0">
                <a:solidFill>
                  <a:srgbClr val="808080"/>
                </a:solidFill>
                <a:effectLst/>
              </a:rPr>
              <a:t>        </a:t>
            </a:r>
            <a:r>
              <a:rPr lang="en-GB" sz="1600" dirty="0" err="1">
                <a:solidFill>
                  <a:srgbClr val="9876AA"/>
                </a:solidFill>
                <a:effectLst/>
              </a:rPr>
              <a:t>loginViewModel</a:t>
            </a:r>
            <a:r>
              <a:rPr lang="en-GB" sz="1600" dirty="0">
                <a:solidFill>
                  <a:srgbClr val="9876AA"/>
                </a:solidFill>
                <a:effectLst/>
              </a:rPr>
              <a:t> </a:t>
            </a:r>
            <a:r>
              <a:rPr lang="en-GB" sz="1600" dirty="0">
                <a:solidFill>
                  <a:srgbClr val="A9B7C6"/>
                </a:solidFill>
                <a:effectLst/>
              </a:rPr>
              <a:t>= 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LoginViewModel</a:t>
            </a:r>
            <a:r>
              <a:rPr lang="en-GB" sz="1600" dirty="0">
                <a:solidFill>
                  <a:srgbClr val="A9B7C6"/>
                </a:solidFill>
                <a:effectLst/>
              </a:rPr>
              <a:t>(</a:t>
            </a:r>
            <a:r>
              <a:rPr lang="en-GB" sz="1600" dirty="0" err="1">
                <a:solidFill>
                  <a:srgbClr val="A9B7C6"/>
                </a:solidFill>
                <a:effectLst/>
              </a:rPr>
              <a:t>userRepository</a:t>
            </a:r>
            <a:r>
              <a:rPr lang="en-GB" sz="1600" dirty="0">
                <a:solidFill>
                  <a:srgbClr val="A9B7C6"/>
                </a:solidFill>
                <a:effectLst/>
              </a:rPr>
              <a:t>)</a:t>
            </a:r>
            <a:br>
              <a:rPr lang="en-GB" sz="1600" dirty="0">
                <a:solidFill>
                  <a:srgbClr val="A9B7C6"/>
                </a:solidFill>
                <a:effectLst/>
              </a:rPr>
            </a:br>
            <a:r>
              <a:rPr lang="en-GB" sz="1600" dirty="0">
                <a:solidFill>
                  <a:srgbClr val="A9B7C6"/>
                </a:solidFill>
                <a:effectLst/>
              </a:rPr>
              <a:t>    }</a:t>
            </a:r>
            <a:br>
              <a:rPr lang="en-GB" sz="1600" dirty="0">
                <a:solidFill>
                  <a:srgbClr val="A9B7C6"/>
                </a:solidFill>
                <a:effectLst/>
              </a:rPr>
            </a:br>
            <a:r>
              <a:rPr lang="en-GB" sz="1600" dirty="0">
                <a:solidFill>
                  <a:srgbClr val="A9B7C6"/>
                </a:solidFill>
                <a:effectLst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8171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C66C79C3-9BCC-7D3D-2E1B-C07CDA4B5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>
            <a:extLst>
              <a:ext uri="{FF2B5EF4-FFF2-40B4-BE49-F238E27FC236}">
                <a16:creationId xmlns:a16="http://schemas.microsoft.com/office/drawing/2014/main" id="{0D3B1C57-24F0-324B-0B3A-7BCF9FA7139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066" y="1143497"/>
            <a:ext cx="8125800" cy="17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Clr>
                <a:srgbClr val="3F3F3F"/>
              </a:buClr>
            </a:pPr>
            <a:r>
              <a:rPr lang="en-GB" b="1" dirty="0">
                <a:solidFill>
                  <a:srgbClr val="3F3F3F"/>
                </a:solidFill>
              </a:rPr>
              <a:t>Lot of boilerplate code</a:t>
            </a:r>
            <a:r>
              <a:rPr lang="en-GB" dirty="0">
                <a:solidFill>
                  <a:srgbClr val="3F3F3F"/>
                </a:solidFill>
              </a:rPr>
              <a:t> – duplication of the same code pattern for each feature or screen</a:t>
            </a:r>
          </a:p>
          <a:p>
            <a:pPr marL="285750" indent="-285750">
              <a:buClr>
                <a:srgbClr val="3F3F3F"/>
              </a:buClr>
            </a:pPr>
            <a:r>
              <a:rPr lang="en-GB" b="1" dirty="0">
                <a:solidFill>
                  <a:srgbClr val="3F3F3F"/>
                </a:solidFill>
              </a:rPr>
              <a:t>Dependencies have to be declared in order </a:t>
            </a:r>
            <a:r>
              <a:rPr lang="en-GB" dirty="0">
                <a:solidFill>
                  <a:srgbClr val="3F3F3F"/>
                </a:solidFill>
              </a:rPr>
              <a:t>– you can’t instantiate a </a:t>
            </a:r>
            <a:r>
              <a:rPr lang="en-GB" dirty="0" err="1">
                <a:solidFill>
                  <a:srgbClr val="3F3F3F"/>
                </a:solidFill>
              </a:rPr>
              <a:t>ViewModel</a:t>
            </a:r>
            <a:r>
              <a:rPr lang="en-GB" dirty="0">
                <a:solidFill>
                  <a:srgbClr val="3F3F3F"/>
                </a:solidFill>
              </a:rPr>
              <a:t> object before Repository object</a:t>
            </a:r>
          </a:p>
          <a:p>
            <a:pPr marL="285750" indent="-285750">
              <a:buClr>
                <a:srgbClr val="3F3F3F"/>
              </a:buClr>
            </a:pPr>
            <a:r>
              <a:rPr lang="en-GB" b="1" dirty="0">
                <a:solidFill>
                  <a:srgbClr val="3F3F3F"/>
                </a:solidFill>
              </a:rPr>
              <a:t>Difficult to reuse object </a:t>
            </a:r>
            <a:r>
              <a:rPr lang="en-GB" dirty="0">
                <a:solidFill>
                  <a:srgbClr val="3F3F3F"/>
                </a:solidFill>
              </a:rPr>
              <a:t>– to share Repository across multiple features you need to construct the Repository following the singleton pattern (deprecated) + makes testing more difficult because all tests share the same singleton instance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endParaRPr lang="en-GB" dirty="0">
              <a:solidFill>
                <a:srgbClr val="3F3F3F"/>
              </a:solidFill>
            </a:endParaRPr>
          </a:p>
        </p:txBody>
      </p:sp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9E373892-1AD4-505D-55F1-0C3644FF6B54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AC88CE73-B4F4-9F2F-947C-D3CED466F40B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E31462B9-49D2-92B1-3E56-8AD2FE8394D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655D6E94-B425-A712-AC58-0E4E5B8C81D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3AA99A1F-E35B-516B-6B7B-F7D961C6E05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Why this sucks?</a:t>
            </a:r>
            <a:endParaRPr dirty="0">
              <a:solidFill>
                <a:srgbClr val="4285F4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75FDBC-92E9-25FA-DC5D-8CBDB8D33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3275" y="2926149"/>
            <a:ext cx="2457450" cy="187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67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2FA6D521-D466-BE92-501F-AC4FCB757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>
            <a:extLst>
              <a:ext uri="{FF2B5EF4-FFF2-40B4-BE49-F238E27FC236}">
                <a16:creationId xmlns:a16="http://schemas.microsoft.com/office/drawing/2014/main" id="{B55BA527-7448-21D5-557E-0C3C6F3A56E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066" y="1143497"/>
            <a:ext cx="8125800" cy="17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Manage dependencies with a </a:t>
            </a:r>
            <a:r>
              <a:rPr lang="en-GB" b="1" dirty="0">
                <a:solidFill>
                  <a:srgbClr val="3F3F3F"/>
                </a:solidFill>
              </a:rPr>
              <a:t>dependency container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Implement </a:t>
            </a:r>
            <a:r>
              <a:rPr lang="en-GB" b="1" dirty="0">
                <a:solidFill>
                  <a:srgbClr val="3F3F3F"/>
                </a:solidFill>
              </a:rPr>
              <a:t>factory pattern </a:t>
            </a:r>
            <a:r>
              <a:rPr lang="en-GB" dirty="0">
                <a:solidFill>
                  <a:srgbClr val="3F3F3F"/>
                </a:solidFill>
              </a:rPr>
              <a:t>for instantiation of multiple objects of the same type – example: you need a </a:t>
            </a:r>
            <a:r>
              <a:rPr lang="en-GB" dirty="0" err="1">
                <a:solidFill>
                  <a:srgbClr val="3F3F3F"/>
                </a:solidFill>
              </a:rPr>
              <a:t>viewmodel</a:t>
            </a:r>
            <a:r>
              <a:rPr lang="en-GB" dirty="0">
                <a:solidFill>
                  <a:srgbClr val="3F3F3F"/>
                </a:solidFill>
              </a:rPr>
              <a:t> in more places in the app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endParaRPr lang="en-GB" dirty="0">
              <a:solidFill>
                <a:srgbClr val="3F3F3F"/>
              </a:solidFill>
            </a:endParaRP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Use an </a:t>
            </a:r>
            <a:r>
              <a:rPr lang="en-GB" b="1" dirty="0">
                <a:solidFill>
                  <a:srgbClr val="3F3F3F"/>
                </a:solidFill>
              </a:rPr>
              <a:t>DI framework </a:t>
            </a:r>
            <a:r>
              <a:rPr lang="en-GB" dirty="0">
                <a:solidFill>
                  <a:srgbClr val="3F3F3F"/>
                </a:solidFill>
              </a:rPr>
              <a:t>to simplify your development</a:t>
            </a:r>
          </a:p>
        </p:txBody>
      </p:sp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6554EDCA-B144-CA55-5856-217F89714951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63D76AB6-B1FD-D76C-E54D-9CCC8CA3073F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DEABC480-C58D-AC7B-3377-2512E195043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D9C6CF1C-8BD9-E2AD-BEE5-0ED3A3E6CA0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301B1157-C01D-AF35-E59A-B8B41A616AB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There are ways to improve it</a:t>
            </a:r>
            <a:endParaRPr dirty="0">
              <a:solidFill>
                <a:srgbClr val="4285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496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>
          <a:extLst>
            <a:ext uri="{FF2B5EF4-FFF2-40B4-BE49-F238E27FC236}">
              <a16:creationId xmlns:a16="http://schemas.microsoft.com/office/drawing/2014/main" id="{8B45D743-025F-A0F9-4438-E15F96EB7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>
            <a:extLst>
              <a:ext uri="{FF2B5EF4-FFF2-40B4-BE49-F238E27FC236}">
                <a16:creationId xmlns:a16="http://schemas.microsoft.com/office/drawing/2014/main" id="{81401A13-9ABA-6662-DD09-B807497689B0}"/>
              </a:ext>
            </a:extLst>
          </p:cNvPr>
          <p:cNvSpPr/>
          <p:nvPr/>
        </p:nvSpPr>
        <p:spPr>
          <a:xfrm>
            <a:off x="422704" y="241417"/>
            <a:ext cx="8298592" cy="4510337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4">
            <a:extLst>
              <a:ext uri="{FF2B5EF4-FFF2-40B4-BE49-F238E27FC236}">
                <a16:creationId xmlns:a16="http://schemas.microsoft.com/office/drawing/2014/main" id="{6476D1D7-26DA-4919-EA97-360564765E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2705" y="241418"/>
            <a:ext cx="8298592" cy="451033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46050" indent="0">
              <a:buNone/>
            </a:pPr>
            <a:r>
              <a:rPr lang="en-GB" sz="1200" dirty="0">
                <a:solidFill>
                  <a:srgbClr val="CC7832"/>
                </a:solidFill>
                <a:effectLst/>
              </a:rPr>
              <a:t>interface </a:t>
            </a:r>
            <a:r>
              <a:rPr lang="en-GB" sz="1200" dirty="0">
                <a:solidFill>
                  <a:srgbClr val="A9B7C6"/>
                </a:solidFill>
                <a:effectLst/>
              </a:rPr>
              <a:t>Factory&lt;</a:t>
            </a:r>
            <a:r>
              <a:rPr lang="en-GB" sz="1200" dirty="0">
                <a:solidFill>
                  <a:srgbClr val="20999D"/>
                </a:solidFill>
                <a:effectLst/>
              </a:rPr>
              <a:t>T</a:t>
            </a:r>
            <a:r>
              <a:rPr lang="en-GB" sz="1200" dirty="0">
                <a:solidFill>
                  <a:srgbClr val="A9B7C6"/>
                </a:solidFill>
                <a:effectLst/>
              </a:rPr>
              <a:t>&gt; {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200" dirty="0">
                <a:solidFill>
                  <a:srgbClr val="CC7832"/>
                </a:solidFill>
                <a:effectLst/>
              </a:rPr>
              <a:t>fun </a:t>
            </a:r>
            <a:r>
              <a:rPr lang="en-GB" sz="1200" dirty="0">
                <a:solidFill>
                  <a:srgbClr val="FFC66D"/>
                </a:solidFill>
                <a:effectLst/>
              </a:rPr>
              <a:t>create</a:t>
            </a:r>
            <a:r>
              <a:rPr lang="en-GB" sz="1200" dirty="0">
                <a:solidFill>
                  <a:srgbClr val="A9B7C6"/>
                </a:solidFill>
                <a:effectLst/>
              </a:rPr>
              <a:t>(): </a:t>
            </a:r>
            <a:r>
              <a:rPr lang="en-GB" sz="1200" dirty="0">
                <a:solidFill>
                  <a:srgbClr val="20999D"/>
                </a:solidFill>
                <a:effectLst/>
              </a:rPr>
              <a:t>T</a:t>
            </a:r>
            <a:br>
              <a:rPr lang="en-GB" sz="1200" dirty="0">
                <a:solidFill>
                  <a:srgbClr val="20999D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}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br>
              <a:rPr lang="en-GB" sz="1200" dirty="0">
                <a:solidFill>
                  <a:srgbClr val="808080"/>
                </a:solidFill>
                <a:effectLst/>
              </a:rPr>
            </a:br>
            <a:r>
              <a:rPr lang="en-GB" sz="1200" dirty="0">
                <a:solidFill>
                  <a:srgbClr val="CC7832"/>
                </a:solidFill>
                <a:effectLst/>
              </a:rPr>
              <a:t>class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LoginViewModelFactory</a:t>
            </a:r>
            <a:r>
              <a:rPr lang="en-GB" sz="1200" dirty="0">
                <a:solidFill>
                  <a:srgbClr val="A9B7C6"/>
                </a:solidFill>
                <a:effectLst/>
              </a:rPr>
              <a:t>(</a:t>
            </a:r>
            <a:r>
              <a:rPr lang="en-GB" sz="12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200" dirty="0">
                <a:solidFill>
                  <a:srgbClr val="CC7832"/>
                </a:solidFill>
                <a:effectLst/>
              </a:rPr>
              <a:t> 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userRepository</a:t>
            </a:r>
            <a:r>
              <a:rPr lang="en-GB" sz="1200" dirty="0">
                <a:solidFill>
                  <a:srgbClr val="A9B7C6"/>
                </a:solidFill>
                <a:effectLst/>
              </a:rPr>
              <a:t>: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UserRepository</a:t>
            </a:r>
            <a:r>
              <a:rPr lang="en-GB" sz="1200" dirty="0">
                <a:solidFill>
                  <a:srgbClr val="A9B7C6"/>
                </a:solidFill>
                <a:effectLst/>
              </a:rPr>
              <a:t>) : Factory {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200" dirty="0">
                <a:solidFill>
                  <a:srgbClr val="CC7832"/>
                </a:solidFill>
                <a:effectLst/>
              </a:rPr>
              <a:t>override fun </a:t>
            </a:r>
            <a:r>
              <a:rPr lang="en-GB" sz="1200" dirty="0">
                <a:solidFill>
                  <a:srgbClr val="FFC66D"/>
                </a:solidFill>
                <a:effectLst/>
              </a:rPr>
              <a:t>create</a:t>
            </a:r>
            <a:r>
              <a:rPr lang="en-GB" sz="1200" dirty="0">
                <a:solidFill>
                  <a:srgbClr val="A9B7C6"/>
                </a:solidFill>
                <a:effectLst/>
              </a:rPr>
              <a:t>():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LoginViewModel</a:t>
            </a:r>
            <a:r>
              <a:rPr lang="en-GB" sz="1200" dirty="0">
                <a:solidFill>
                  <a:srgbClr val="A9B7C6"/>
                </a:solidFill>
                <a:effectLst/>
              </a:rPr>
              <a:t> =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LoginViewModel</a:t>
            </a:r>
            <a:r>
              <a:rPr lang="en-GB" sz="1200" dirty="0">
                <a:solidFill>
                  <a:srgbClr val="A9B7C6"/>
                </a:solidFill>
                <a:effectLst/>
              </a:rPr>
              <a:t>(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userRepository</a:t>
            </a:r>
            <a:r>
              <a:rPr lang="en-GB" sz="1200" dirty="0">
                <a:solidFill>
                  <a:srgbClr val="A9B7C6"/>
                </a:solidFill>
                <a:effectLst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}</a:t>
            </a:r>
          </a:p>
          <a:p>
            <a:pPr marL="146050" indent="0">
              <a:buNone/>
            </a:pPr>
            <a:endParaRPr lang="en-GB" sz="1200" dirty="0">
              <a:solidFill>
                <a:srgbClr val="CC7832"/>
              </a:solidFill>
              <a:effectLst/>
            </a:endParaRPr>
          </a:p>
          <a:p>
            <a:pPr marL="146050" indent="0">
              <a:buNone/>
            </a:pPr>
            <a:r>
              <a:rPr lang="en-GB" sz="1200" dirty="0">
                <a:solidFill>
                  <a:srgbClr val="CC7832"/>
                </a:solidFill>
                <a:effectLst/>
              </a:rPr>
              <a:t>class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AppContainer</a:t>
            </a:r>
            <a:r>
              <a:rPr lang="en-GB" sz="1200" dirty="0">
                <a:solidFill>
                  <a:srgbClr val="A9B7C6"/>
                </a:solidFill>
                <a:effectLst/>
              </a:rPr>
              <a:t> {</a:t>
            </a:r>
            <a:br>
              <a:rPr lang="en-GB" sz="1200" dirty="0">
                <a:solidFill>
                  <a:srgbClr val="808080"/>
                </a:solidFill>
                <a:effectLst/>
              </a:rPr>
            </a:br>
            <a:r>
              <a:rPr lang="en-GB" sz="1200" dirty="0">
                <a:solidFill>
                  <a:srgbClr val="808080"/>
                </a:solidFill>
                <a:effectLst/>
              </a:rPr>
              <a:t>    </a:t>
            </a:r>
            <a:r>
              <a:rPr lang="en-GB" sz="12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200" dirty="0">
                <a:solidFill>
                  <a:srgbClr val="CC7832"/>
                </a:solidFill>
                <a:effectLst/>
              </a:rPr>
              <a:t> 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loginService</a:t>
            </a:r>
            <a:r>
              <a:rPr lang="en-GB" sz="1200" dirty="0">
                <a:solidFill>
                  <a:srgbClr val="9876AA"/>
                </a:solidFill>
                <a:effectLst/>
              </a:rPr>
              <a:t> </a:t>
            </a:r>
            <a:r>
              <a:rPr lang="en-GB" sz="1200" dirty="0">
                <a:solidFill>
                  <a:srgbClr val="A9B7C6"/>
                </a:solidFill>
                <a:effectLst/>
              </a:rPr>
              <a:t>=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ExternalLoginService</a:t>
            </a:r>
            <a:r>
              <a:rPr lang="en-GB" sz="1200" dirty="0">
                <a:solidFill>
                  <a:srgbClr val="A9B7C6"/>
                </a:solidFill>
                <a:effectLst/>
              </a:rPr>
              <a:t>()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2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200" dirty="0">
                <a:solidFill>
                  <a:srgbClr val="CC7832"/>
                </a:solidFill>
                <a:effectLst/>
              </a:rPr>
              <a:t> 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remoteDataSource</a:t>
            </a:r>
            <a:r>
              <a:rPr lang="en-GB" sz="1200" dirty="0">
                <a:solidFill>
                  <a:srgbClr val="9876AA"/>
                </a:solidFill>
                <a:effectLst/>
              </a:rPr>
              <a:t> </a:t>
            </a:r>
            <a:r>
              <a:rPr lang="en-GB" sz="1200" dirty="0">
                <a:solidFill>
                  <a:srgbClr val="A9B7C6"/>
                </a:solidFill>
                <a:effectLst/>
              </a:rPr>
              <a:t>=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UserRemoteDataSource</a:t>
            </a:r>
            <a:r>
              <a:rPr lang="en-GB" sz="1200" dirty="0">
                <a:solidFill>
                  <a:srgbClr val="A9B7C6"/>
                </a:solidFill>
                <a:effectLst/>
              </a:rPr>
              <a:t>(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loginService</a:t>
            </a:r>
            <a:r>
              <a:rPr lang="en-GB" sz="1200" dirty="0">
                <a:solidFill>
                  <a:srgbClr val="A9B7C6"/>
                </a:solidFill>
                <a:effectLst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2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200" dirty="0">
                <a:solidFill>
                  <a:srgbClr val="CC7832"/>
                </a:solidFill>
                <a:effectLst/>
              </a:rPr>
              <a:t> 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localDataSource</a:t>
            </a:r>
            <a:r>
              <a:rPr lang="en-GB" sz="1200" dirty="0">
                <a:solidFill>
                  <a:srgbClr val="9876AA"/>
                </a:solidFill>
                <a:effectLst/>
              </a:rPr>
              <a:t> </a:t>
            </a:r>
            <a:r>
              <a:rPr lang="en-GB" sz="1200" dirty="0">
                <a:solidFill>
                  <a:srgbClr val="A9B7C6"/>
                </a:solidFill>
                <a:effectLst/>
              </a:rPr>
              <a:t>=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UserLocalDataSource</a:t>
            </a:r>
            <a:r>
              <a:rPr lang="en-GB" sz="1200" dirty="0">
                <a:solidFill>
                  <a:srgbClr val="A9B7C6"/>
                </a:solidFill>
                <a:effectLst/>
              </a:rPr>
              <a:t>()</a:t>
            </a:r>
            <a:br>
              <a:rPr lang="en-GB" sz="1200" dirty="0">
                <a:solidFill>
                  <a:srgbClr val="808080"/>
                </a:solidFill>
                <a:effectLst/>
              </a:rPr>
            </a:br>
            <a:r>
              <a:rPr lang="en-GB" sz="1200" dirty="0">
                <a:solidFill>
                  <a:srgbClr val="808080"/>
                </a:solidFill>
                <a:effectLst/>
              </a:rPr>
              <a:t>    </a:t>
            </a:r>
            <a:r>
              <a:rPr lang="en-GB" sz="12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200" dirty="0">
                <a:solidFill>
                  <a:srgbClr val="CC7832"/>
                </a:solidFill>
                <a:effectLst/>
              </a:rPr>
              <a:t> 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userRepository</a:t>
            </a:r>
            <a:r>
              <a:rPr lang="en-GB" sz="1200" dirty="0">
                <a:solidFill>
                  <a:srgbClr val="9876AA"/>
                </a:solidFill>
                <a:effectLst/>
              </a:rPr>
              <a:t> </a:t>
            </a:r>
            <a:r>
              <a:rPr lang="en-GB" sz="1200" dirty="0">
                <a:solidFill>
                  <a:srgbClr val="A9B7C6"/>
                </a:solidFill>
                <a:effectLst/>
              </a:rPr>
              <a:t>=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UserRepository</a:t>
            </a:r>
            <a:r>
              <a:rPr lang="en-GB" sz="1200" dirty="0">
                <a:solidFill>
                  <a:srgbClr val="A9B7C6"/>
                </a:solidFill>
                <a:effectLst/>
              </a:rPr>
              <a:t>(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localDataSource</a:t>
            </a:r>
            <a:r>
              <a:rPr lang="en-GB" sz="1200" dirty="0">
                <a:solidFill>
                  <a:srgbClr val="CC7832"/>
                </a:solidFill>
                <a:effectLst/>
              </a:rPr>
              <a:t>, 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remoteDataSource</a:t>
            </a:r>
            <a:r>
              <a:rPr lang="en-GB" sz="1200" dirty="0">
                <a:solidFill>
                  <a:srgbClr val="A9B7C6"/>
                </a:solidFill>
                <a:effectLst/>
              </a:rPr>
              <a:t>)</a:t>
            </a:r>
          </a:p>
          <a:p>
            <a:pPr marL="146050" indent="0">
              <a:buNone/>
            </a:pPr>
            <a:r>
              <a:rPr lang="en-GB" sz="1200" dirty="0">
                <a:solidFill>
                  <a:srgbClr val="808080"/>
                </a:solidFill>
              </a:rPr>
              <a:t>    </a:t>
            </a:r>
            <a:r>
              <a:rPr lang="en-GB" sz="1200" dirty="0">
                <a:solidFill>
                  <a:srgbClr val="808080"/>
                </a:solidFill>
                <a:effectLst/>
              </a:rPr>
              <a:t>// only VM factory gets exposed</a:t>
            </a:r>
            <a:endParaRPr lang="en-GB" sz="1200" dirty="0">
              <a:solidFill>
                <a:srgbClr val="A9B7C6"/>
              </a:solidFill>
              <a:effectLst/>
            </a:endParaRPr>
          </a:p>
          <a:p>
            <a:pPr marL="146050" indent="0">
              <a:buNone/>
            </a:pPr>
            <a:r>
              <a:rPr lang="en-GB" sz="1200" dirty="0">
                <a:solidFill>
                  <a:srgbClr val="CC7832"/>
                </a:solidFill>
              </a:rPr>
              <a:t>   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200" dirty="0">
                <a:solidFill>
                  <a:srgbClr val="CC7832"/>
                </a:solidFill>
                <a:effectLst/>
              </a:rPr>
              <a:t> </a:t>
            </a:r>
            <a:r>
              <a:rPr lang="en-GB" sz="1200" i="1" dirty="0" err="1">
                <a:solidFill>
                  <a:srgbClr val="9876AA"/>
                </a:solidFill>
                <a:effectLst/>
              </a:rPr>
              <a:t>loginViewModelFactory</a:t>
            </a:r>
            <a:r>
              <a:rPr lang="en-GB" sz="1200" i="1" dirty="0">
                <a:solidFill>
                  <a:srgbClr val="9876AA"/>
                </a:solidFill>
                <a:effectLst/>
              </a:rPr>
              <a:t> </a:t>
            </a:r>
            <a:r>
              <a:rPr lang="en-GB" sz="1200" dirty="0">
                <a:solidFill>
                  <a:srgbClr val="A9B7C6"/>
                </a:solidFill>
                <a:effectLst/>
              </a:rPr>
              <a:t>=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LoginViewModelFactory</a:t>
            </a:r>
            <a:r>
              <a:rPr lang="en-GB" sz="1200" dirty="0">
                <a:solidFill>
                  <a:srgbClr val="A9B7C6"/>
                </a:solidFill>
                <a:effectLst/>
              </a:rPr>
              <a:t>(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userRepository</a:t>
            </a:r>
            <a:r>
              <a:rPr lang="en-GB" sz="1200" dirty="0">
                <a:solidFill>
                  <a:srgbClr val="A9B7C6"/>
                </a:solidFill>
                <a:effectLst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8764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>
          <a:extLst>
            <a:ext uri="{FF2B5EF4-FFF2-40B4-BE49-F238E27FC236}">
              <a16:creationId xmlns:a16="http://schemas.microsoft.com/office/drawing/2014/main" id="{2FEDA911-ED38-2EE9-3178-571B1A6FE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>
            <a:extLst>
              <a:ext uri="{FF2B5EF4-FFF2-40B4-BE49-F238E27FC236}">
                <a16:creationId xmlns:a16="http://schemas.microsoft.com/office/drawing/2014/main" id="{1D73483E-5B7D-DCF9-3FF3-6763A5ECE618}"/>
              </a:ext>
            </a:extLst>
          </p:cNvPr>
          <p:cNvSpPr/>
          <p:nvPr/>
        </p:nvSpPr>
        <p:spPr>
          <a:xfrm>
            <a:off x="422704" y="241417"/>
            <a:ext cx="8298592" cy="4510337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4">
            <a:extLst>
              <a:ext uri="{FF2B5EF4-FFF2-40B4-BE49-F238E27FC236}">
                <a16:creationId xmlns:a16="http://schemas.microsoft.com/office/drawing/2014/main" id="{BB9B1D68-5512-E78C-7B0B-F64810A7D8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2705" y="241418"/>
            <a:ext cx="8298592" cy="451033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46050" indent="0">
              <a:buNone/>
            </a:pPr>
            <a:r>
              <a:rPr lang="en-GB" sz="1200" dirty="0">
                <a:solidFill>
                  <a:srgbClr val="808080"/>
                </a:solidFill>
                <a:effectLst/>
              </a:rPr>
              <a:t>// Custom Application class that needs to be specified in the </a:t>
            </a:r>
            <a:r>
              <a:rPr lang="en-GB" sz="1200" dirty="0" err="1">
                <a:solidFill>
                  <a:srgbClr val="808080"/>
                </a:solidFill>
                <a:effectLst/>
              </a:rPr>
              <a:t>AndroidManifest.xml</a:t>
            </a:r>
            <a:r>
              <a:rPr lang="en-GB" sz="1200" dirty="0">
                <a:solidFill>
                  <a:srgbClr val="808080"/>
                </a:solidFill>
                <a:effectLst/>
              </a:rPr>
              <a:t> file</a:t>
            </a:r>
            <a:br>
              <a:rPr lang="en-GB" sz="1200" dirty="0">
                <a:solidFill>
                  <a:srgbClr val="808080"/>
                </a:solidFill>
                <a:effectLst/>
              </a:rPr>
            </a:br>
            <a:r>
              <a:rPr lang="en-GB" sz="1200" dirty="0">
                <a:solidFill>
                  <a:srgbClr val="CC7832"/>
                </a:solidFill>
                <a:effectLst/>
              </a:rPr>
              <a:t>class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MyApplication</a:t>
            </a:r>
            <a:r>
              <a:rPr lang="en-GB" sz="1200" dirty="0">
                <a:solidFill>
                  <a:srgbClr val="A9B7C6"/>
                </a:solidFill>
                <a:effectLst/>
              </a:rPr>
              <a:t> : Application() {</a:t>
            </a:r>
            <a:br>
              <a:rPr lang="en-GB" sz="1200" dirty="0">
                <a:solidFill>
                  <a:srgbClr val="808080"/>
                </a:solidFill>
                <a:effectLst/>
              </a:rPr>
            </a:br>
            <a:r>
              <a:rPr lang="en-GB" sz="1200" dirty="0">
                <a:solidFill>
                  <a:srgbClr val="808080"/>
                </a:solidFill>
                <a:effectLst/>
              </a:rPr>
              <a:t>   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200" dirty="0">
                <a:solidFill>
                  <a:srgbClr val="CC7832"/>
                </a:solidFill>
                <a:effectLst/>
              </a:rPr>
              <a:t> 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appContainer</a:t>
            </a:r>
            <a:r>
              <a:rPr lang="en-GB" sz="1200" dirty="0">
                <a:solidFill>
                  <a:srgbClr val="9876AA"/>
                </a:solidFill>
                <a:effectLst/>
              </a:rPr>
              <a:t> </a:t>
            </a:r>
            <a:r>
              <a:rPr lang="en-GB" sz="1200" dirty="0">
                <a:solidFill>
                  <a:srgbClr val="A9B7C6"/>
                </a:solidFill>
                <a:effectLst/>
              </a:rPr>
              <a:t>=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AppContainer</a:t>
            </a:r>
            <a:r>
              <a:rPr lang="en-GB" sz="1200" dirty="0">
                <a:solidFill>
                  <a:srgbClr val="A9B7C6"/>
                </a:solidFill>
                <a:effectLst/>
              </a:rPr>
              <a:t>()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}</a:t>
            </a:r>
            <a:endParaRPr lang="en-GB" sz="1200" dirty="0">
              <a:solidFill>
                <a:srgbClr val="CC7832"/>
              </a:solidFill>
              <a:effectLst/>
            </a:endParaRPr>
          </a:p>
          <a:p>
            <a:pPr marL="146050" indent="0">
              <a:buNone/>
            </a:pPr>
            <a:endParaRPr lang="en-GB" sz="1200" dirty="0">
              <a:solidFill>
                <a:srgbClr val="CC7832"/>
              </a:solidFill>
            </a:endParaRPr>
          </a:p>
          <a:p>
            <a:pPr marL="146050" indent="0">
              <a:buNone/>
            </a:pPr>
            <a:r>
              <a:rPr lang="en-GB" sz="1200" dirty="0">
                <a:solidFill>
                  <a:srgbClr val="CC7832"/>
                </a:solidFill>
                <a:effectLst/>
              </a:rPr>
              <a:t>class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LoginActivity</a:t>
            </a:r>
            <a:r>
              <a:rPr lang="en-GB" sz="1200" dirty="0">
                <a:solidFill>
                  <a:srgbClr val="A9B7C6"/>
                </a:solidFill>
                <a:effectLst/>
              </a:rPr>
              <a:t>: Activity() {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200" dirty="0">
                <a:solidFill>
                  <a:srgbClr val="CC7832"/>
                </a:solidFill>
                <a:effectLst/>
              </a:rPr>
              <a:t>private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lateinit</a:t>
            </a:r>
            <a:r>
              <a:rPr lang="en-GB" sz="1200" dirty="0">
                <a:solidFill>
                  <a:srgbClr val="CC7832"/>
                </a:solidFill>
                <a:effectLst/>
              </a:rPr>
              <a:t> var 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loginViewModel</a:t>
            </a:r>
            <a:r>
              <a:rPr lang="en-GB" sz="1200" dirty="0">
                <a:solidFill>
                  <a:srgbClr val="A9B7C6"/>
                </a:solidFill>
                <a:effectLst/>
              </a:rPr>
              <a:t>: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LoginViewModel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200" dirty="0">
                <a:solidFill>
                  <a:srgbClr val="CC7832"/>
                </a:solidFill>
                <a:effectLst/>
              </a:rPr>
              <a:t>override fun </a:t>
            </a:r>
            <a:r>
              <a:rPr lang="en-GB" sz="1200" dirty="0" err="1">
                <a:solidFill>
                  <a:srgbClr val="FFC66D"/>
                </a:solidFill>
                <a:effectLst/>
              </a:rPr>
              <a:t>onCreate</a:t>
            </a:r>
            <a:r>
              <a:rPr lang="en-GB" sz="1200" dirty="0">
                <a:solidFill>
                  <a:srgbClr val="A9B7C6"/>
                </a:solidFill>
                <a:effectLst/>
              </a:rPr>
              <a:t>(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savedInstanceState</a:t>
            </a:r>
            <a:r>
              <a:rPr lang="en-GB" sz="1200" dirty="0">
                <a:solidFill>
                  <a:srgbClr val="A9B7C6"/>
                </a:solidFill>
                <a:effectLst/>
              </a:rPr>
              <a:t>: Bundle?) {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       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super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.onCreate</a:t>
            </a:r>
            <a:r>
              <a:rPr lang="en-GB" sz="1200" dirty="0">
                <a:solidFill>
                  <a:srgbClr val="A9B7C6"/>
                </a:solidFill>
                <a:effectLst/>
              </a:rPr>
              <a:t>(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savedInstanceState</a:t>
            </a:r>
            <a:r>
              <a:rPr lang="en-GB" sz="1200" dirty="0">
                <a:solidFill>
                  <a:srgbClr val="A9B7C6"/>
                </a:solidFill>
                <a:effectLst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br>
              <a:rPr lang="en-GB" sz="1200" dirty="0">
                <a:solidFill>
                  <a:srgbClr val="808080"/>
                </a:solidFill>
                <a:effectLst/>
              </a:rPr>
            </a:br>
            <a:r>
              <a:rPr lang="en-GB" sz="1200" dirty="0">
                <a:solidFill>
                  <a:srgbClr val="808080"/>
                </a:solidFill>
                <a:effectLst/>
              </a:rPr>
              <a:t>        </a:t>
            </a:r>
            <a:r>
              <a:rPr lang="en-GB" sz="12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200" dirty="0">
                <a:solidFill>
                  <a:srgbClr val="CC7832"/>
                </a:solidFill>
                <a:effectLst/>
              </a:rPr>
              <a:t>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appContainer</a:t>
            </a:r>
            <a:r>
              <a:rPr lang="en-GB" sz="1200" dirty="0">
                <a:solidFill>
                  <a:srgbClr val="A9B7C6"/>
                </a:solidFill>
                <a:effectLst/>
              </a:rPr>
              <a:t> = (application </a:t>
            </a:r>
            <a:r>
              <a:rPr lang="en-GB" sz="1200" dirty="0">
                <a:solidFill>
                  <a:srgbClr val="CC7832"/>
                </a:solidFill>
                <a:effectLst/>
              </a:rPr>
              <a:t>as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MyApplication</a:t>
            </a:r>
            <a:r>
              <a:rPr lang="en-GB" sz="1200" dirty="0">
                <a:solidFill>
                  <a:srgbClr val="A9B7C6"/>
                </a:solidFill>
                <a:effectLst/>
              </a:rPr>
              <a:t>).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appContainer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        </a:t>
            </a:r>
            <a:r>
              <a:rPr lang="en-GB" sz="1200" dirty="0" err="1">
                <a:solidFill>
                  <a:srgbClr val="9876AA"/>
                </a:solidFill>
                <a:effectLst/>
              </a:rPr>
              <a:t>loginViewModel</a:t>
            </a:r>
            <a:r>
              <a:rPr lang="en-GB" sz="1200" dirty="0">
                <a:solidFill>
                  <a:srgbClr val="9876AA"/>
                </a:solidFill>
                <a:effectLst/>
              </a:rPr>
              <a:t> </a:t>
            </a:r>
            <a:r>
              <a:rPr lang="en-GB" sz="1200" dirty="0">
                <a:solidFill>
                  <a:srgbClr val="A9B7C6"/>
                </a:solidFill>
                <a:effectLst/>
              </a:rPr>
              <a:t>= </a:t>
            </a:r>
            <a:r>
              <a:rPr lang="en-GB" sz="1200" dirty="0" err="1">
                <a:solidFill>
                  <a:srgbClr val="A9B7C6"/>
                </a:solidFill>
                <a:effectLst/>
              </a:rPr>
              <a:t>appContainer.loginViewModelFactory.create</a:t>
            </a:r>
            <a:r>
              <a:rPr lang="en-GB" sz="1200" dirty="0">
                <a:solidFill>
                  <a:srgbClr val="A9B7C6"/>
                </a:solidFill>
                <a:effectLst/>
              </a:rPr>
              <a:t>()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    }</a:t>
            </a:r>
            <a:br>
              <a:rPr lang="en-GB" sz="1200" dirty="0">
                <a:solidFill>
                  <a:srgbClr val="A9B7C6"/>
                </a:solidFill>
                <a:effectLst/>
              </a:rPr>
            </a:br>
            <a:r>
              <a:rPr lang="en-GB" sz="1200" dirty="0">
                <a:solidFill>
                  <a:srgbClr val="A9B7C6"/>
                </a:solidFill>
                <a:effectLst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9225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6654005C-81B0-6C46-02F6-96A4EA9AE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>
            <a:extLst>
              <a:ext uri="{FF2B5EF4-FFF2-40B4-BE49-F238E27FC236}">
                <a16:creationId xmlns:a16="http://schemas.microsoft.com/office/drawing/2014/main" id="{3F6BE406-D19F-D3E5-AE2F-36682E1A750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066" y="1143497"/>
            <a:ext cx="8125800" cy="209207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 err="1">
                <a:solidFill>
                  <a:srgbClr val="3F3F3F"/>
                </a:solidFill>
              </a:rPr>
              <a:t>AppContainer</a:t>
            </a:r>
            <a:r>
              <a:rPr lang="en-GB" dirty="0">
                <a:solidFill>
                  <a:srgbClr val="3F3F3F"/>
                </a:solidFill>
              </a:rPr>
              <a:t> quickly gets complicated when you want to include more functionality into your app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Optimizing the </a:t>
            </a:r>
            <a:r>
              <a:rPr lang="en-GB" dirty="0" err="1">
                <a:solidFill>
                  <a:srgbClr val="3F3F3F"/>
                </a:solidFill>
              </a:rPr>
              <a:t>AppContainer</a:t>
            </a:r>
            <a:r>
              <a:rPr lang="en-GB" dirty="0">
                <a:solidFill>
                  <a:srgbClr val="3F3F3F"/>
                </a:solidFill>
              </a:rPr>
              <a:t> can be difficult and tiring – deleting or updating the whole dependency chain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Resulting into </a:t>
            </a:r>
            <a:r>
              <a:rPr lang="en-GB" b="1" dirty="0">
                <a:solidFill>
                  <a:srgbClr val="3F3F3F"/>
                </a:solidFill>
              </a:rPr>
              <a:t>harder maintenance</a:t>
            </a:r>
            <a:r>
              <a:rPr lang="en-GB" dirty="0">
                <a:solidFill>
                  <a:srgbClr val="3F3F3F"/>
                </a:solidFill>
              </a:rPr>
              <a:t>, </a:t>
            </a:r>
            <a:r>
              <a:rPr lang="en-GB" b="1" dirty="0">
                <a:solidFill>
                  <a:srgbClr val="3F3F3F"/>
                </a:solidFill>
              </a:rPr>
              <a:t>reduced testability</a:t>
            </a:r>
            <a:r>
              <a:rPr lang="en-GB" dirty="0">
                <a:solidFill>
                  <a:srgbClr val="3F3F3F"/>
                </a:solidFill>
              </a:rPr>
              <a:t>, larger time consumption on </a:t>
            </a:r>
            <a:r>
              <a:rPr lang="en-GB" b="1" dirty="0">
                <a:solidFill>
                  <a:srgbClr val="3F3F3F"/>
                </a:solidFill>
              </a:rPr>
              <a:t>boilerplate code</a:t>
            </a:r>
            <a:r>
              <a:rPr lang="en-GB" dirty="0">
                <a:solidFill>
                  <a:srgbClr val="3F3F3F"/>
                </a:solidFill>
              </a:rPr>
              <a:t>, </a:t>
            </a:r>
            <a:r>
              <a:rPr lang="en-GB" b="1" dirty="0">
                <a:solidFill>
                  <a:srgbClr val="3F3F3F"/>
                </a:solidFill>
              </a:rPr>
              <a:t>error-prone</a:t>
            </a:r>
            <a:r>
              <a:rPr lang="en-GB" dirty="0">
                <a:solidFill>
                  <a:srgbClr val="3F3F3F"/>
                </a:solidFill>
              </a:rPr>
              <a:t>, </a:t>
            </a:r>
            <a:r>
              <a:rPr lang="en-GB" b="1" dirty="0">
                <a:solidFill>
                  <a:srgbClr val="3F3F3F"/>
                </a:solidFill>
              </a:rPr>
              <a:t>limited flexibility</a:t>
            </a:r>
            <a:r>
              <a:rPr lang="en-GB" dirty="0">
                <a:solidFill>
                  <a:srgbClr val="3F3F3F"/>
                </a:solidFill>
              </a:rPr>
              <a:t>, </a:t>
            </a:r>
            <a:r>
              <a:rPr lang="en-GB" i="1" dirty="0">
                <a:solidFill>
                  <a:srgbClr val="3F3F3F"/>
                </a:solidFill>
              </a:rPr>
              <a:t>depression and lack of motivation for developing</a:t>
            </a:r>
            <a:endParaRPr lang="en-GB" b="1" i="1" dirty="0">
              <a:solidFill>
                <a:srgbClr val="3F3F3F"/>
              </a:solidFill>
            </a:endParaRPr>
          </a:p>
        </p:txBody>
      </p:sp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1BE5AF26-21DD-AA2A-E938-B4E4EB91164A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76A3BA3D-E619-A434-E266-053C42D5F360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7B8A19E8-DC4E-CE4F-596F-F43511E1BA7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7D2D2507-EBDA-7A90-0E3A-BA2072535AE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4415EB61-E53C-2F04-D196-CEF1AB0C1B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Drawbacks for this approach</a:t>
            </a:r>
            <a:endParaRPr dirty="0">
              <a:solidFill>
                <a:srgbClr val="4285F4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21C0BC-53C4-B3B5-BC53-47F536B89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1172" y="2953800"/>
            <a:ext cx="1761656" cy="176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85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>
          <a:extLst>
            <a:ext uri="{FF2B5EF4-FFF2-40B4-BE49-F238E27FC236}">
              <a16:creationId xmlns:a16="http://schemas.microsoft.com/office/drawing/2014/main" id="{857317A2-B5C4-2126-6CA6-67A556211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>
            <a:extLst>
              <a:ext uri="{FF2B5EF4-FFF2-40B4-BE49-F238E27FC236}">
                <a16:creationId xmlns:a16="http://schemas.microsoft.com/office/drawing/2014/main" id="{90C3F456-BFC6-3F17-E054-0733BC70722C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1833731"/>
            <a:ext cx="4870500" cy="12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 dirty="0">
                <a:solidFill>
                  <a:srgbClr val="202124"/>
                </a:solidFill>
              </a:rPr>
              <a:t>Intro to Koin</a:t>
            </a: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 dirty="0">
              <a:solidFill>
                <a:srgbClr val="202124"/>
              </a:solidFill>
            </a:endParaRPr>
          </a:p>
        </p:txBody>
      </p:sp>
      <p:sp>
        <p:nvSpPr>
          <p:cNvPr id="117" name="Google Shape;117;p22">
            <a:extLst>
              <a:ext uri="{FF2B5EF4-FFF2-40B4-BE49-F238E27FC236}">
                <a16:creationId xmlns:a16="http://schemas.microsoft.com/office/drawing/2014/main" id="{E2E07B68-38C6-7CE7-E420-59BD99D59131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3195722"/>
            <a:ext cx="4635900" cy="5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>
              <a:solidFill>
                <a:srgbClr val="2021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616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D1340E8E-3619-651B-D9F5-6DF017D70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>
            <a:extLst>
              <a:ext uri="{FF2B5EF4-FFF2-40B4-BE49-F238E27FC236}">
                <a16:creationId xmlns:a16="http://schemas.microsoft.com/office/drawing/2014/main" id="{07F31929-7DB2-F84B-57D6-4E0A0847D92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066" y="1143497"/>
            <a:ext cx="8125800" cy="31093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DI framework which uses Kotlin DSL (Domain Specific Language) with </a:t>
            </a:r>
            <a:r>
              <a:rPr lang="en-GB" b="1" dirty="0">
                <a:solidFill>
                  <a:srgbClr val="3F3F3F"/>
                </a:solidFill>
              </a:rPr>
              <a:t>declarative approach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Popular because of its </a:t>
            </a:r>
            <a:r>
              <a:rPr lang="en-GB" b="1" dirty="0">
                <a:solidFill>
                  <a:srgbClr val="3F3F3F"/>
                </a:solidFill>
              </a:rPr>
              <a:t>simplicity</a:t>
            </a:r>
            <a:r>
              <a:rPr lang="en-GB" dirty="0">
                <a:solidFill>
                  <a:srgbClr val="3F3F3F"/>
                </a:solidFill>
              </a:rPr>
              <a:t> and support for Kotlin Multiplatform</a:t>
            </a:r>
          </a:p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Latest stable version: v4.0.1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Similar to service locator pattern (registry of available services ready to be requested for usage) but there are differences: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Koin defines its own </a:t>
            </a:r>
            <a:r>
              <a:rPr lang="en-GB" b="1" dirty="0">
                <a:solidFill>
                  <a:srgbClr val="3F3F3F"/>
                </a:solidFill>
              </a:rPr>
              <a:t>modules</a:t>
            </a:r>
            <a:r>
              <a:rPr lang="en-GB" dirty="0">
                <a:solidFill>
                  <a:srgbClr val="3F3F3F"/>
                </a:solidFill>
              </a:rPr>
              <a:t> instead of a </a:t>
            </a:r>
            <a:r>
              <a:rPr lang="en-GB" b="1" dirty="0">
                <a:solidFill>
                  <a:srgbClr val="3F3F3F"/>
                </a:solidFill>
              </a:rPr>
              <a:t>single static registry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Dependencies are </a:t>
            </a:r>
            <a:r>
              <a:rPr lang="en-GB" b="1" dirty="0">
                <a:solidFill>
                  <a:srgbClr val="3F3F3F"/>
                </a:solidFill>
              </a:rPr>
              <a:t>tightly coupled </a:t>
            </a:r>
            <a:r>
              <a:rPr lang="en-GB" dirty="0">
                <a:solidFill>
                  <a:srgbClr val="3F3F3F"/>
                </a:solidFill>
              </a:rPr>
              <a:t>to the locator, Koin uses </a:t>
            </a:r>
            <a:r>
              <a:rPr lang="en-GB" b="1" dirty="0">
                <a:solidFill>
                  <a:srgbClr val="3F3F3F"/>
                </a:solidFill>
              </a:rPr>
              <a:t>loose coupling </a:t>
            </a:r>
            <a:r>
              <a:rPr lang="en-GB" dirty="0">
                <a:solidFill>
                  <a:srgbClr val="3F3F3F"/>
                </a:solidFill>
              </a:rPr>
              <a:t>due to modules and constructor injection</a:t>
            </a:r>
          </a:p>
        </p:txBody>
      </p:sp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94448370-F2D4-3BC9-C718-D62216A23604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092CB41E-5183-E8FF-48DA-2B75F4FD6E79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17C8CC4E-DBF6-453B-617D-E77A4E673F8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54826EEA-732C-4F6F-9DED-22CF8AF75B5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3C1DF13A-4193-3B98-316A-6AEAD09277F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Intro to Koin</a:t>
            </a:r>
            <a:endParaRPr dirty="0">
              <a:solidFill>
                <a:srgbClr val="4285F4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E87458-4BFF-7357-C28E-00B537389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6170" y="3525576"/>
            <a:ext cx="2531660" cy="118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48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Dependency injection</a:t>
            </a:r>
            <a:endParaRPr dirty="0"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Don't let dependencies drag you down. Inject them up!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8F27FC-DB8D-214A-DD56-B379AF983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85791">
            <a:off x="5571479" y="3005395"/>
            <a:ext cx="3055454" cy="13071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96936757-F207-1925-C575-4BE8CFD74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>
            <a:extLst>
              <a:ext uri="{FF2B5EF4-FFF2-40B4-BE49-F238E27FC236}">
                <a16:creationId xmlns:a16="http://schemas.microsoft.com/office/drawing/2014/main" id="{CD50666C-0816-4778-96D8-F65E41B250D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066" y="1143497"/>
            <a:ext cx="8125800" cy="347982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Module - a </a:t>
            </a:r>
            <a:r>
              <a:rPr lang="en-GB" b="1" dirty="0">
                <a:solidFill>
                  <a:srgbClr val="3F3F3F"/>
                </a:solidFill>
              </a:rPr>
              <a:t>container</a:t>
            </a:r>
            <a:r>
              <a:rPr lang="en-GB" dirty="0">
                <a:solidFill>
                  <a:srgbClr val="3F3F3F"/>
                </a:solidFill>
              </a:rPr>
              <a:t> for defining dependencies and their relationships</a:t>
            </a:r>
          </a:p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Definition - a </a:t>
            </a:r>
            <a:r>
              <a:rPr lang="en-GB" b="1" dirty="0">
                <a:solidFill>
                  <a:srgbClr val="3F3F3F"/>
                </a:solidFill>
              </a:rPr>
              <a:t>declaration of a dependency </a:t>
            </a:r>
            <a:r>
              <a:rPr lang="en-GB" dirty="0">
                <a:solidFill>
                  <a:srgbClr val="3F3F3F"/>
                </a:solidFill>
              </a:rPr>
              <a:t>within a module. Definitions specify how to create or retrieve an instance of a particular type</a:t>
            </a:r>
          </a:p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Scope - a mechanism for </a:t>
            </a:r>
            <a:r>
              <a:rPr lang="en-GB" b="1" dirty="0">
                <a:solidFill>
                  <a:srgbClr val="3F3F3F"/>
                </a:solidFill>
              </a:rPr>
              <a:t>controlling the lifecycle </a:t>
            </a:r>
            <a:r>
              <a:rPr lang="en-GB" dirty="0">
                <a:solidFill>
                  <a:srgbClr val="3F3F3F"/>
                </a:solidFill>
              </a:rPr>
              <a:t>of dependencies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single – singleton dependency (one instance across the application)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factory - a factory dependency, meaning a new instance is created each time it's requested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 err="1">
                <a:solidFill>
                  <a:srgbClr val="3F3F3F"/>
                </a:solidFill>
              </a:rPr>
              <a:t>viewModel</a:t>
            </a:r>
            <a:r>
              <a:rPr lang="en-GB" dirty="0">
                <a:solidFill>
                  <a:srgbClr val="3F3F3F"/>
                </a:solidFill>
              </a:rPr>
              <a:t> - a </a:t>
            </a:r>
            <a:r>
              <a:rPr lang="en-GB" dirty="0" err="1">
                <a:solidFill>
                  <a:srgbClr val="3F3F3F"/>
                </a:solidFill>
              </a:rPr>
              <a:t>ViewModelScope</a:t>
            </a:r>
            <a:r>
              <a:rPr lang="en-GB" dirty="0">
                <a:solidFill>
                  <a:srgbClr val="3F3F3F"/>
                </a:solidFill>
              </a:rPr>
              <a:t> instance for managing the lifecycle of coroutines within a </a:t>
            </a:r>
            <a:r>
              <a:rPr lang="en-GB" dirty="0" err="1">
                <a:solidFill>
                  <a:srgbClr val="3F3F3F"/>
                </a:solidFill>
              </a:rPr>
              <a:t>ViewModel</a:t>
            </a:r>
            <a:endParaRPr lang="en-GB" dirty="0">
              <a:solidFill>
                <a:srgbClr val="3F3F3F"/>
              </a:solidFill>
            </a:endParaRPr>
          </a:p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get() – resolves dependencies </a:t>
            </a:r>
            <a:r>
              <a:rPr lang="en-GB" b="1" dirty="0">
                <a:solidFill>
                  <a:srgbClr val="3F3F3F"/>
                </a:solidFill>
              </a:rPr>
              <a:t>inside module</a:t>
            </a:r>
          </a:p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inject() – retrieving dependency instances </a:t>
            </a:r>
            <a:r>
              <a:rPr lang="en-GB" b="1" dirty="0">
                <a:solidFill>
                  <a:srgbClr val="3F3F3F"/>
                </a:solidFill>
              </a:rPr>
              <a:t>from a module</a:t>
            </a:r>
          </a:p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Qualifier – </a:t>
            </a:r>
            <a:r>
              <a:rPr lang="en-GB" b="1" dirty="0">
                <a:solidFill>
                  <a:srgbClr val="3F3F3F"/>
                </a:solidFill>
              </a:rPr>
              <a:t>name of the definition</a:t>
            </a:r>
            <a:r>
              <a:rPr lang="en-GB" dirty="0">
                <a:solidFill>
                  <a:srgbClr val="3F3F3F"/>
                </a:solidFill>
              </a:rPr>
              <a:t>, differentiation between definitions of the same type</a:t>
            </a:r>
          </a:p>
        </p:txBody>
      </p:sp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1EDE973E-791D-697F-1C8D-9A5B74FFBBAE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4756FCD0-DD36-2223-701E-E4698F4E0EF7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027806AF-A2C9-9302-BB66-D0E61A49576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B9D50416-F9CA-16F1-5192-256D1C1A047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2A8E5D34-F939-8BE0-2DF2-619972511D2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Koin terminology</a:t>
            </a:r>
            <a:endParaRPr dirty="0">
              <a:solidFill>
                <a:srgbClr val="4285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323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>
          <a:extLst>
            <a:ext uri="{FF2B5EF4-FFF2-40B4-BE49-F238E27FC236}">
              <a16:creationId xmlns:a16="http://schemas.microsoft.com/office/drawing/2014/main" id="{8B1E0975-0AC4-A517-447F-11F665EE7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>
            <a:extLst>
              <a:ext uri="{FF2B5EF4-FFF2-40B4-BE49-F238E27FC236}">
                <a16:creationId xmlns:a16="http://schemas.microsoft.com/office/drawing/2014/main" id="{C6362722-8134-2E21-39A1-1137FDA93CEC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1833731"/>
            <a:ext cx="4870500" cy="12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 dirty="0">
                <a:solidFill>
                  <a:srgbClr val="202124"/>
                </a:solidFill>
              </a:rPr>
              <a:t>Koin implementation</a:t>
            </a: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 dirty="0">
              <a:solidFill>
                <a:srgbClr val="202124"/>
              </a:solidFill>
            </a:endParaRPr>
          </a:p>
        </p:txBody>
      </p:sp>
      <p:sp>
        <p:nvSpPr>
          <p:cNvPr id="117" name="Google Shape;117;p22">
            <a:extLst>
              <a:ext uri="{FF2B5EF4-FFF2-40B4-BE49-F238E27FC236}">
                <a16:creationId xmlns:a16="http://schemas.microsoft.com/office/drawing/2014/main" id="{0D3D2997-C5A9-1DD4-E538-178D73AC4834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3195722"/>
            <a:ext cx="4635900" cy="5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>
              <a:solidFill>
                <a:srgbClr val="2021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6526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B1763938-ACE7-0BA3-1B89-8C08D7A72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911A326E-7C22-229A-287A-BA8BE728FC06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CCECBB65-41BE-88BF-2467-0C0FAE576079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4F1D14FD-6BA5-DF2C-013A-602C4E711CA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8AB532C5-07AC-9995-F2D9-0FC4A91C769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27C5ACC7-CCD5-5810-2C02-20D9526E024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Add Koin to project</a:t>
            </a:r>
            <a:endParaRPr dirty="0">
              <a:solidFill>
                <a:srgbClr val="4285F4"/>
              </a:solidFill>
            </a:endParaRPr>
          </a:p>
        </p:txBody>
      </p:sp>
      <p:sp>
        <p:nvSpPr>
          <p:cNvPr id="2" name="Google Shape;133;p24">
            <a:extLst>
              <a:ext uri="{FF2B5EF4-FFF2-40B4-BE49-F238E27FC236}">
                <a16:creationId xmlns:a16="http://schemas.microsoft.com/office/drawing/2014/main" id="{231B122C-53F6-FACE-FB9B-91AB53D3D351}"/>
              </a:ext>
            </a:extLst>
          </p:cNvPr>
          <p:cNvSpPr/>
          <p:nvPr/>
        </p:nvSpPr>
        <p:spPr>
          <a:xfrm>
            <a:off x="579666" y="1301128"/>
            <a:ext cx="8189139" cy="2608994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134;p24">
            <a:extLst>
              <a:ext uri="{FF2B5EF4-FFF2-40B4-BE49-F238E27FC236}">
                <a16:creationId xmlns:a16="http://schemas.microsoft.com/office/drawing/2014/main" id="{ED0D4A7E-21A9-A20B-517C-1533F313C708}"/>
              </a:ext>
            </a:extLst>
          </p:cNvPr>
          <p:cNvSpPr txBox="1">
            <a:spLocks/>
          </p:cNvSpPr>
          <p:nvPr/>
        </p:nvSpPr>
        <p:spPr>
          <a:xfrm>
            <a:off x="579666" y="1302962"/>
            <a:ext cx="8189139" cy="260899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400" i="1" dirty="0">
                <a:solidFill>
                  <a:srgbClr val="FFC66D"/>
                </a:solidFill>
                <a:effectLst/>
              </a:rPr>
              <a:t>dependencies </a:t>
            </a:r>
            <a:r>
              <a:rPr lang="en-GB" sz="1400" b="1" dirty="0">
                <a:solidFill>
                  <a:srgbClr val="A9B7C6"/>
                </a:solidFill>
                <a:effectLst/>
              </a:rPr>
              <a:t>{</a:t>
            </a:r>
            <a:endParaRPr lang="en-HR" dirty="0">
              <a:solidFill>
                <a:srgbClr val="808080"/>
              </a:solidFill>
              <a:effectLst/>
            </a:endParaRPr>
          </a:p>
          <a:p>
            <a:r>
              <a:rPr lang="en-GB" sz="1400" b="1" dirty="0">
                <a:solidFill>
                  <a:srgbClr val="A9B7C6"/>
                </a:solidFill>
                <a:effectLst/>
              </a:rPr>
              <a:t>    // ...</a:t>
            </a:r>
            <a:br>
              <a:rPr lang="en-GB" sz="1400" b="1" dirty="0">
                <a:solidFill>
                  <a:srgbClr val="A9B7C6"/>
                </a:solidFill>
                <a:effectLst/>
              </a:rPr>
            </a:br>
            <a:r>
              <a:rPr lang="en-GB" sz="1400" b="1" dirty="0">
                <a:solidFill>
                  <a:srgbClr val="A9B7C6"/>
                </a:solidFill>
                <a:effectLst/>
              </a:rPr>
              <a:t>    </a:t>
            </a:r>
            <a:r>
              <a:rPr lang="en-GB" sz="1400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sz="1400" dirty="0">
                <a:solidFill>
                  <a:srgbClr val="CC7832"/>
                </a:solidFill>
                <a:effectLst/>
              </a:rPr>
              <a:t> 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koinVersion</a:t>
            </a:r>
            <a:r>
              <a:rPr lang="en-GB" sz="1400" dirty="0">
                <a:solidFill>
                  <a:srgbClr val="A9B7C6"/>
                </a:solidFill>
                <a:effectLst/>
              </a:rPr>
              <a:t> = </a:t>
            </a:r>
            <a:r>
              <a:rPr lang="en-GB" sz="1400" dirty="0">
                <a:solidFill>
                  <a:srgbClr val="6A8759"/>
                </a:solidFill>
                <a:effectLst/>
              </a:rPr>
              <a:t>”4.0.1”</a:t>
            </a:r>
          </a:p>
          <a:p>
            <a:br>
              <a:rPr lang="en-GB" sz="1400" dirty="0">
                <a:solidFill>
                  <a:srgbClr val="6A8759"/>
                </a:solidFill>
                <a:effectLst/>
              </a:rPr>
            </a:br>
            <a:r>
              <a:rPr lang="en-GB" sz="1400" dirty="0">
                <a:solidFill>
                  <a:srgbClr val="6A8759"/>
                </a:solidFill>
                <a:effectLst/>
              </a:rPr>
              <a:t>    </a:t>
            </a:r>
            <a:r>
              <a:rPr lang="en-GB" sz="1400" dirty="0">
                <a:solidFill>
                  <a:srgbClr val="808080"/>
                </a:solidFill>
                <a:effectLst/>
              </a:rPr>
              <a:t>// Koin core features</a:t>
            </a:r>
            <a:br>
              <a:rPr lang="en-GB" sz="1400" dirty="0">
                <a:solidFill>
                  <a:srgbClr val="808080"/>
                </a:solidFill>
                <a:effectLst/>
              </a:rPr>
            </a:br>
            <a:r>
              <a:rPr lang="en-GB" sz="1400" dirty="0">
                <a:solidFill>
                  <a:srgbClr val="808080"/>
                </a:solidFill>
                <a:effectLst/>
              </a:rPr>
              <a:t>    </a:t>
            </a:r>
            <a:r>
              <a:rPr lang="en-GB" sz="1400" i="1" dirty="0">
                <a:solidFill>
                  <a:srgbClr val="FFC66D"/>
                </a:solidFill>
                <a:effectLst/>
              </a:rPr>
              <a:t>implementation</a:t>
            </a:r>
            <a:r>
              <a:rPr lang="en-GB" sz="1400" dirty="0">
                <a:solidFill>
                  <a:srgbClr val="A9B7C6"/>
                </a:solidFill>
                <a:effectLst/>
              </a:rPr>
              <a:t>(</a:t>
            </a:r>
            <a:r>
              <a:rPr lang="en-GB" sz="1400" dirty="0">
                <a:solidFill>
                  <a:srgbClr val="6A8759"/>
                </a:solidFill>
                <a:effectLst/>
              </a:rPr>
              <a:t>"</a:t>
            </a:r>
            <a:r>
              <a:rPr lang="en-GB" sz="1400" dirty="0" err="1">
                <a:solidFill>
                  <a:srgbClr val="6A8759"/>
                </a:solidFill>
                <a:effectLst/>
              </a:rPr>
              <a:t>org.koin:koin-core</a:t>
            </a:r>
            <a:r>
              <a:rPr lang="en-GB" sz="1400" dirty="0">
                <a:solidFill>
                  <a:srgbClr val="6A8759"/>
                </a:solidFill>
                <a:effectLst/>
              </a:rPr>
              <a:t>:</a:t>
            </a:r>
            <a:r>
              <a:rPr lang="en-GB" sz="1400" dirty="0">
                <a:solidFill>
                  <a:srgbClr val="CC7832"/>
                </a:solidFill>
                <a:effectLst/>
              </a:rPr>
              <a:t>$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koinVersion</a:t>
            </a:r>
            <a:r>
              <a:rPr lang="en-GB" sz="1400" dirty="0">
                <a:solidFill>
                  <a:srgbClr val="6A8759"/>
                </a:solidFill>
                <a:effectLst/>
              </a:rPr>
              <a:t>"</a:t>
            </a:r>
            <a:r>
              <a:rPr lang="en-GB" sz="1400" dirty="0">
                <a:solidFill>
                  <a:srgbClr val="A9B7C6"/>
                </a:solidFill>
                <a:effectLst/>
              </a:rPr>
              <a:t>)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400" dirty="0">
                <a:solidFill>
                  <a:srgbClr val="808080"/>
                </a:solidFill>
                <a:effectLst/>
              </a:rPr>
              <a:t>// Koin Android features</a:t>
            </a:r>
            <a:br>
              <a:rPr lang="en-GB" sz="1400" dirty="0">
                <a:solidFill>
                  <a:srgbClr val="808080"/>
                </a:solidFill>
                <a:effectLst/>
              </a:rPr>
            </a:br>
            <a:r>
              <a:rPr lang="en-GB" sz="1400" dirty="0">
                <a:solidFill>
                  <a:srgbClr val="808080"/>
                </a:solidFill>
                <a:effectLst/>
              </a:rPr>
              <a:t>    </a:t>
            </a:r>
            <a:r>
              <a:rPr lang="en-GB" sz="1400" i="1" dirty="0">
                <a:solidFill>
                  <a:srgbClr val="FFC66D"/>
                </a:solidFill>
                <a:effectLst/>
              </a:rPr>
              <a:t>implementation</a:t>
            </a:r>
            <a:r>
              <a:rPr lang="en-GB" sz="1400" dirty="0">
                <a:solidFill>
                  <a:srgbClr val="A9B7C6"/>
                </a:solidFill>
                <a:effectLst/>
              </a:rPr>
              <a:t>(</a:t>
            </a:r>
            <a:r>
              <a:rPr lang="en-GB" sz="1400" dirty="0">
                <a:solidFill>
                  <a:srgbClr val="6A8759"/>
                </a:solidFill>
                <a:effectLst/>
              </a:rPr>
              <a:t>"</a:t>
            </a:r>
            <a:r>
              <a:rPr lang="en-GB" sz="1400" dirty="0" err="1">
                <a:solidFill>
                  <a:srgbClr val="6A8759"/>
                </a:solidFill>
                <a:effectLst/>
              </a:rPr>
              <a:t>org.koin:koin-android</a:t>
            </a:r>
            <a:r>
              <a:rPr lang="en-GB" sz="1400" dirty="0">
                <a:solidFill>
                  <a:srgbClr val="6A8759"/>
                </a:solidFill>
                <a:effectLst/>
              </a:rPr>
              <a:t>:</a:t>
            </a:r>
            <a:r>
              <a:rPr lang="en-GB" sz="1400" dirty="0">
                <a:solidFill>
                  <a:srgbClr val="CC7832"/>
                </a:solidFill>
                <a:effectLst/>
              </a:rPr>
              <a:t>$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koinVersion</a:t>
            </a:r>
            <a:r>
              <a:rPr lang="en-GB" sz="1400" dirty="0">
                <a:solidFill>
                  <a:srgbClr val="6A8759"/>
                </a:solidFill>
                <a:effectLst/>
              </a:rPr>
              <a:t>"</a:t>
            </a:r>
            <a:r>
              <a:rPr lang="en-GB" sz="1400" dirty="0">
                <a:solidFill>
                  <a:srgbClr val="A9B7C6"/>
                </a:solidFill>
                <a:effectLst/>
              </a:rPr>
              <a:t>)</a:t>
            </a:r>
            <a:br>
              <a:rPr lang="en-GB" sz="1400" dirty="0">
                <a:solidFill>
                  <a:srgbClr val="A9B7C6"/>
                </a:solidFill>
                <a:effectLst/>
              </a:rPr>
            </a:br>
            <a:r>
              <a:rPr lang="en-GB" sz="1400" dirty="0">
                <a:solidFill>
                  <a:srgbClr val="A9B7C6"/>
                </a:solidFill>
                <a:effectLst/>
              </a:rPr>
              <a:t>    </a:t>
            </a:r>
            <a:r>
              <a:rPr lang="en-GB" sz="1400" i="1" dirty="0">
                <a:solidFill>
                  <a:srgbClr val="FFC66D"/>
                </a:solidFill>
                <a:effectLst/>
              </a:rPr>
              <a:t>implementation</a:t>
            </a:r>
            <a:r>
              <a:rPr lang="en-GB" sz="1400" dirty="0">
                <a:solidFill>
                  <a:srgbClr val="A9B7C6"/>
                </a:solidFill>
                <a:effectLst/>
              </a:rPr>
              <a:t>(</a:t>
            </a:r>
            <a:r>
              <a:rPr lang="en-GB" sz="1400" dirty="0">
                <a:solidFill>
                  <a:srgbClr val="6A8759"/>
                </a:solidFill>
                <a:effectLst/>
              </a:rPr>
              <a:t>"</a:t>
            </a:r>
            <a:r>
              <a:rPr lang="en-GB" sz="1400" dirty="0" err="1">
                <a:solidFill>
                  <a:srgbClr val="6A8759"/>
                </a:solidFill>
                <a:effectLst/>
              </a:rPr>
              <a:t>org.koin:koin-androidx-viewmodel</a:t>
            </a:r>
            <a:r>
              <a:rPr lang="en-GB" sz="1400" dirty="0">
                <a:solidFill>
                  <a:srgbClr val="6A8759"/>
                </a:solidFill>
                <a:effectLst/>
              </a:rPr>
              <a:t>:</a:t>
            </a:r>
            <a:r>
              <a:rPr lang="en-GB" sz="1400" dirty="0">
                <a:solidFill>
                  <a:srgbClr val="CC7832"/>
                </a:solidFill>
                <a:effectLst/>
              </a:rPr>
              <a:t>$</a:t>
            </a:r>
            <a:r>
              <a:rPr lang="en-GB" sz="1400" dirty="0" err="1">
                <a:solidFill>
                  <a:srgbClr val="A9B7C6"/>
                </a:solidFill>
                <a:effectLst/>
              </a:rPr>
              <a:t>koinVersion</a:t>
            </a:r>
            <a:r>
              <a:rPr lang="en-GB" sz="1400" dirty="0">
                <a:solidFill>
                  <a:srgbClr val="6A8759"/>
                </a:solidFill>
                <a:effectLst/>
              </a:rPr>
              <a:t>"</a:t>
            </a:r>
            <a:r>
              <a:rPr lang="en-GB" sz="1400" dirty="0">
                <a:solidFill>
                  <a:srgbClr val="A9B7C6"/>
                </a:solidFill>
                <a:effectLst/>
              </a:rPr>
              <a:t>)</a:t>
            </a:r>
          </a:p>
          <a:p>
            <a:r>
              <a:rPr lang="en-GB" sz="1400" b="1" dirty="0">
                <a:solidFill>
                  <a:srgbClr val="A9B7C6"/>
                </a:solidFill>
                <a:effectLst/>
              </a:rPr>
              <a:t>    // ...</a:t>
            </a:r>
          </a:p>
          <a:p>
            <a:r>
              <a:rPr lang="en-HR" b="1" dirty="0">
                <a:solidFill>
                  <a:srgbClr val="A9B7C6"/>
                </a:solidFill>
                <a:effectLst/>
              </a:rPr>
              <a:t>}</a:t>
            </a:r>
            <a:endParaRPr lang="en-HR" dirty="0">
              <a:solidFill>
                <a:srgbClr val="A9B7C6"/>
              </a:solidFill>
              <a:effectLst/>
            </a:endParaRPr>
          </a:p>
          <a:p>
            <a:endParaRPr lang="en-GB" sz="1400" dirty="0">
              <a:solidFill>
                <a:srgbClr val="A9B7C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1102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5650D142-458F-D910-5585-5B5044FD7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553FAA77-D798-11F2-F925-F5F435EA4059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C44A995C-4E04-0F14-6B62-1B8EB5284033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D45119FB-AC01-5973-7983-25C26B8C5F7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92DAE26D-3BCF-2A41-7144-BAA5A6F78CA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E4B85C26-C50B-8241-6F68-9ECA874385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Define modules and dependencies</a:t>
            </a:r>
          </a:p>
        </p:txBody>
      </p:sp>
      <p:sp>
        <p:nvSpPr>
          <p:cNvPr id="4" name="Google Shape;133;p24">
            <a:extLst>
              <a:ext uri="{FF2B5EF4-FFF2-40B4-BE49-F238E27FC236}">
                <a16:creationId xmlns:a16="http://schemas.microsoft.com/office/drawing/2014/main" id="{4F284FE5-D926-A1D0-C894-4559127EE764}"/>
              </a:ext>
            </a:extLst>
          </p:cNvPr>
          <p:cNvSpPr/>
          <p:nvPr/>
        </p:nvSpPr>
        <p:spPr>
          <a:xfrm>
            <a:off x="579666" y="1063145"/>
            <a:ext cx="8189139" cy="3255975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34;p24">
            <a:extLst>
              <a:ext uri="{FF2B5EF4-FFF2-40B4-BE49-F238E27FC236}">
                <a16:creationId xmlns:a16="http://schemas.microsoft.com/office/drawing/2014/main" id="{82EF0A45-D42F-DE71-07EF-5258BEDCD337}"/>
              </a:ext>
            </a:extLst>
          </p:cNvPr>
          <p:cNvSpPr txBox="1">
            <a:spLocks/>
          </p:cNvSpPr>
          <p:nvPr/>
        </p:nvSpPr>
        <p:spPr>
          <a:xfrm>
            <a:off x="579666" y="1063144"/>
            <a:ext cx="8189139" cy="32559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dirty="0">
                <a:solidFill>
                  <a:srgbClr val="CC7832"/>
                </a:solidFill>
                <a:effectLst/>
              </a:rPr>
              <a:t> </a:t>
            </a:r>
            <a:r>
              <a:rPr lang="en-GB" i="1" dirty="0" err="1">
                <a:solidFill>
                  <a:srgbClr val="9876AA"/>
                </a:solidFill>
                <a:effectLst/>
              </a:rPr>
              <a:t>networkingModule</a:t>
            </a:r>
            <a:r>
              <a:rPr lang="en-GB" i="1" dirty="0">
                <a:solidFill>
                  <a:srgbClr val="9876AA"/>
                </a:solidFill>
                <a:effectLst/>
              </a:rPr>
              <a:t> </a:t>
            </a:r>
            <a:r>
              <a:rPr lang="en-GB" dirty="0">
                <a:solidFill>
                  <a:srgbClr val="A9B7C6"/>
                </a:solidFill>
                <a:effectLst/>
              </a:rPr>
              <a:t>= </a:t>
            </a:r>
            <a:r>
              <a:rPr lang="en-GB" dirty="0">
                <a:solidFill>
                  <a:srgbClr val="CC7832"/>
                </a:solidFill>
                <a:effectLst/>
              </a:rPr>
              <a:t>module </a:t>
            </a:r>
            <a:r>
              <a:rPr lang="en-GB" b="1" dirty="0">
                <a:solidFill>
                  <a:srgbClr val="A9B7C6"/>
                </a:solidFill>
                <a:effectLst/>
              </a:rPr>
              <a:t>{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>
                <a:solidFill>
                  <a:srgbClr val="A9B7C6"/>
                </a:solidFill>
                <a:effectLst/>
              </a:rPr>
              <a:t>single&lt;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ProfileApi</a:t>
            </a:r>
            <a:r>
              <a:rPr lang="en-GB" dirty="0">
                <a:solidFill>
                  <a:srgbClr val="A9B7C6"/>
                </a:solidFill>
                <a:effectLst/>
              </a:rPr>
              <a:t>&gt;(</a:t>
            </a:r>
            <a:r>
              <a:rPr lang="en-GB" dirty="0">
                <a:solidFill>
                  <a:srgbClr val="467CDA"/>
                </a:solidFill>
                <a:effectLst/>
              </a:rPr>
              <a:t>qualifier = </a:t>
            </a:r>
            <a:r>
              <a:rPr lang="en-GB" i="1" dirty="0">
                <a:solidFill>
                  <a:srgbClr val="A9B7C6"/>
                </a:solidFill>
                <a:effectLst/>
              </a:rPr>
              <a:t>named</a:t>
            </a:r>
            <a:r>
              <a:rPr lang="en-GB" dirty="0">
                <a:solidFill>
                  <a:srgbClr val="A9B7C6"/>
                </a:solidFill>
                <a:effectLst/>
              </a:rPr>
              <a:t>(</a:t>
            </a:r>
            <a:r>
              <a:rPr lang="en-GB" dirty="0">
                <a:solidFill>
                  <a:srgbClr val="6A8759"/>
                </a:solidFill>
                <a:effectLst/>
              </a:rPr>
              <a:t>"</a:t>
            </a:r>
            <a:r>
              <a:rPr lang="en-GB" dirty="0" err="1">
                <a:solidFill>
                  <a:srgbClr val="6A8759"/>
                </a:solidFill>
                <a:effectLst/>
              </a:rPr>
              <a:t>PrimaryProfileApi</a:t>
            </a:r>
            <a:r>
              <a:rPr lang="en-GB" dirty="0">
                <a:solidFill>
                  <a:srgbClr val="6A8759"/>
                </a:solidFill>
                <a:effectLst/>
              </a:rPr>
              <a:t>"</a:t>
            </a:r>
            <a:r>
              <a:rPr lang="en-GB" dirty="0">
                <a:solidFill>
                  <a:srgbClr val="A9B7C6"/>
                </a:solidFill>
                <a:effectLst/>
              </a:rPr>
              <a:t>)) </a:t>
            </a:r>
            <a:r>
              <a:rPr lang="en-GB" b="1" dirty="0">
                <a:solidFill>
                  <a:srgbClr val="A9B7C6"/>
                </a:solidFill>
                <a:effectLst/>
              </a:rPr>
              <a:t>{ </a:t>
            </a:r>
            <a:r>
              <a:rPr lang="en-GB" dirty="0" err="1">
                <a:solidFill>
                  <a:srgbClr val="A9B7C6"/>
                </a:solidFill>
                <a:effectLst/>
              </a:rPr>
              <a:t>PrimaryProfileApiImpl</a:t>
            </a:r>
            <a:r>
              <a:rPr lang="en-GB" dirty="0">
                <a:solidFill>
                  <a:srgbClr val="A9B7C6"/>
                </a:solidFill>
                <a:effectLst/>
              </a:rPr>
              <a:t>() </a:t>
            </a:r>
            <a:r>
              <a:rPr lang="en-GB" b="1" dirty="0">
                <a:solidFill>
                  <a:srgbClr val="A9B7C6"/>
                </a:solidFill>
                <a:effectLst/>
              </a:rPr>
              <a:t>}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>
                <a:solidFill>
                  <a:srgbClr val="A9B7C6"/>
                </a:solidFill>
                <a:effectLst/>
              </a:rPr>
              <a:t>single&lt;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ProfileApi</a:t>
            </a:r>
            <a:r>
              <a:rPr lang="en-GB" dirty="0">
                <a:solidFill>
                  <a:srgbClr val="A9B7C6"/>
                </a:solidFill>
                <a:effectLst/>
              </a:rPr>
              <a:t>&gt;(</a:t>
            </a:r>
            <a:r>
              <a:rPr lang="en-GB" dirty="0">
                <a:solidFill>
                  <a:srgbClr val="467CDA"/>
                </a:solidFill>
                <a:effectLst/>
              </a:rPr>
              <a:t>qualifier = </a:t>
            </a:r>
            <a:r>
              <a:rPr lang="en-GB" i="1" dirty="0">
                <a:solidFill>
                  <a:srgbClr val="A9B7C6"/>
                </a:solidFill>
                <a:effectLst/>
              </a:rPr>
              <a:t>named</a:t>
            </a:r>
            <a:r>
              <a:rPr lang="en-GB" dirty="0">
                <a:solidFill>
                  <a:srgbClr val="A9B7C6"/>
                </a:solidFill>
                <a:effectLst/>
              </a:rPr>
              <a:t>(</a:t>
            </a:r>
            <a:r>
              <a:rPr lang="en-GB" dirty="0">
                <a:solidFill>
                  <a:srgbClr val="6A8759"/>
                </a:solidFill>
                <a:effectLst/>
              </a:rPr>
              <a:t>"</a:t>
            </a:r>
            <a:r>
              <a:rPr lang="en-GB" dirty="0" err="1">
                <a:solidFill>
                  <a:srgbClr val="6A8759"/>
                </a:solidFill>
                <a:effectLst/>
              </a:rPr>
              <a:t>OtherProfileApi</a:t>
            </a:r>
            <a:r>
              <a:rPr lang="en-GB" dirty="0">
                <a:solidFill>
                  <a:srgbClr val="6A8759"/>
                </a:solidFill>
                <a:effectLst/>
              </a:rPr>
              <a:t>"</a:t>
            </a:r>
            <a:r>
              <a:rPr lang="en-GB" dirty="0">
                <a:solidFill>
                  <a:srgbClr val="A9B7C6"/>
                </a:solidFill>
                <a:effectLst/>
              </a:rPr>
              <a:t>)) </a:t>
            </a:r>
            <a:r>
              <a:rPr lang="en-GB" b="1" dirty="0">
                <a:solidFill>
                  <a:srgbClr val="A9B7C6"/>
                </a:solidFill>
                <a:effectLst/>
              </a:rPr>
              <a:t>{ </a:t>
            </a:r>
            <a:r>
              <a:rPr lang="en-GB" dirty="0" err="1">
                <a:solidFill>
                  <a:srgbClr val="A9B7C6"/>
                </a:solidFill>
                <a:effectLst/>
              </a:rPr>
              <a:t>OtherProfileApiImpl</a:t>
            </a:r>
            <a:r>
              <a:rPr lang="en-GB" dirty="0">
                <a:solidFill>
                  <a:srgbClr val="A9B7C6"/>
                </a:solidFill>
                <a:effectLst/>
              </a:rPr>
              <a:t>() </a:t>
            </a:r>
            <a:r>
              <a:rPr lang="en-GB" b="1" dirty="0">
                <a:solidFill>
                  <a:srgbClr val="A9B7C6"/>
                </a:solidFill>
                <a:effectLst/>
              </a:rPr>
              <a:t>}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>
                <a:solidFill>
                  <a:srgbClr val="808080"/>
                </a:solidFill>
                <a:effectLst/>
              </a:rPr>
              <a:t>//...</a:t>
            </a:r>
            <a:br>
              <a:rPr lang="en-GB" dirty="0">
                <a:solidFill>
                  <a:srgbClr val="808080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}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dirty="0">
                <a:solidFill>
                  <a:srgbClr val="CC7832"/>
                </a:solidFill>
                <a:effectLst/>
              </a:rPr>
              <a:t> </a:t>
            </a:r>
            <a:r>
              <a:rPr lang="en-GB" i="1" dirty="0" err="1">
                <a:solidFill>
                  <a:srgbClr val="9876AA"/>
                </a:solidFill>
                <a:effectLst/>
              </a:rPr>
              <a:t>repositoryModule</a:t>
            </a:r>
            <a:r>
              <a:rPr lang="en-GB" i="1" dirty="0">
                <a:solidFill>
                  <a:srgbClr val="9876AA"/>
                </a:solidFill>
                <a:effectLst/>
              </a:rPr>
              <a:t> </a:t>
            </a:r>
            <a:r>
              <a:rPr lang="en-GB" dirty="0">
                <a:solidFill>
                  <a:srgbClr val="A9B7C6"/>
                </a:solidFill>
                <a:effectLst/>
              </a:rPr>
              <a:t>= </a:t>
            </a:r>
            <a:r>
              <a:rPr lang="en-GB" dirty="0">
                <a:solidFill>
                  <a:srgbClr val="CC7832"/>
                </a:solidFill>
                <a:effectLst/>
              </a:rPr>
              <a:t>module </a:t>
            </a:r>
            <a:r>
              <a:rPr lang="en-GB" b="1" dirty="0">
                <a:solidFill>
                  <a:srgbClr val="A9B7C6"/>
                </a:solidFill>
                <a:effectLst/>
              </a:rPr>
              <a:t>{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>
                <a:solidFill>
                  <a:srgbClr val="A9B7C6"/>
                </a:solidFill>
                <a:effectLst/>
              </a:rPr>
              <a:t>single&lt;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ProfileRepository</a:t>
            </a:r>
            <a:r>
              <a:rPr lang="en-GB" dirty="0">
                <a:solidFill>
                  <a:srgbClr val="A9B7C6"/>
                </a:solidFill>
                <a:effectLst/>
              </a:rPr>
              <a:t>&gt; </a:t>
            </a:r>
            <a:r>
              <a:rPr lang="en-GB" b="1" dirty="0">
                <a:solidFill>
                  <a:srgbClr val="A9B7C6"/>
                </a:solidFill>
                <a:effectLst/>
              </a:rPr>
              <a:t>{ 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ProfileRepositoryImpl</a:t>
            </a:r>
            <a:r>
              <a:rPr lang="en-GB" dirty="0">
                <a:solidFill>
                  <a:srgbClr val="A9B7C6"/>
                </a:solidFill>
                <a:effectLst/>
              </a:rPr>
              <a:t>(</a:t>
            </a:r>
            <a:r>
              <a:rPr lang="en-GB" dirty="0" err="1">
                <a:solidFill>
                  <a:srgbClr val="467CDA"/>
                </a:solidFill>
                <a:effectLst/>
              </a:rPr>
              <a:t>api</a:t>
            </a:r>
            <a:r>
              <a:rPr lang="en-GB" dirty="0">
                <a:solidFill>
                  <a:srgbClr val="467CDA"/>
                </a:solidFill>
                <a:effectLst/>
              </a:rPr>
              <a:t> = </a:t>
            </a:r>
            <a:r>
              <a:rPr lang="en-GB" dirty="0">
                <a:solidFill>
                  <a:srgbClr val="A9B7C6"/>
                </a:solidFill>
                <a:effectLst/>
              </a:rPr>
              <a:t>get(</a:t>
            </a:r>
            <a:r>
              <a:rPr lang="en-GB" dirty="0">
                <a:solidFill>
                  <a:srgbClr val="467CDA"/>
                </a:solidFill>
                <a:effectLst/>
              </a:rPr>
              <a:t>qualifier = </a:t>
            </a:r>
            <a:r>
              <a:rPr lang="en-GB" i="1" dirty="0">
                <a:solidFill>
                  <a:srgbClr val="A9B7C6"/>
                </a:solidFill>
                <a:effectLst/>
              </a:rPr>
              <a:t>named</a:t>
            </a:r>
            <a:r>
              <a:rPr lang="en-GB" dirty="0">
                <a:solidFill>
                  <a:srgbClr val="A9B7C6"/>
                </a:solidFill>
                <a:effectLst/>
              </a:rPr>
              <a:t>(</a:t>
            </a:r>
            <a:r>
              <a:rPr lang="en-GB" dirty="0">
                <a:solidFill>
                  <a:srgbClr val="6A8759"/>
                </a:solidFill>
                <a:effectLst/>
              </a:rPr>
              <a:t>"</a:t>
            </a:r>
            <a:r>
              <a:rPr lang="en-GB" dirty="0" err="1">
                <a:solidFill>
                  <a:srgbClr val="6A8759"/>
                </a:solidFill>
                <a:effectLst/>
              </a:rPr>
              <a:t>PrimaryProfileApi</a:t>
            </a:r>
            <a:r>
              <a:rPr lang="en-GB" dirty="0">
                <a:solidFill>
                  <a:srgbClr val="6A8759"/>
                </a:solidFill>
                <a:effectLst/>
              </a:rPr>
              <a:t>"</a:t>
            </a:r>
            <a:r>
              <a:rPr lang="en-GB" dirty="0">
                <a:solidFill>
                  <a:srgbClr val="A9B7C6"/>
                </a:solidFill>
                <a:effectLst/>
              </a:rPr>
              <a:t>))) </a:t>
            </a:r>
            <a:r>
              <a:rPr lang="en-GB" b="1" dirty="0">
                <a:solidFill>
                  <a:srgbClr val="A9B7C6"/>
                </a:solidFill>
                <a:effectLst/>
              </a:rPr>
              <a:t>}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>
                <a:solidFill>
                  <a:srgbClr val="808080"/>
                </a:solidFill>
                <a:effectLst/>
              </a:rPr>
              <a:t>//...</a:t>
            </a:r>
            <a:br>
              <a:rPr lang="en-GB" dirty="0">
                <a:solidFill>
                  <a:srgbClr val="808080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}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dirty="0">
                <a:solidFill>
                  <a:srgbClr val="CC7832"/>
                </a:solidFill>
                <a:effectLst/>
              </a:rPr>
              <a:t> </a:t>
            </a:r>
            <a:r>
              <a:rPr lang="en-GB" i="1" dirty="0" err="1">
                <a:solidFill>
                  <a:srgbClr val="9876AA"/>
                </a:solidFill>
                <a:effectLst/>
              </a:rPr>
              <a:t>viewModelModule</a:t>
            </a:r>
            <a:r>
              <a:rPr lang="en-GB" i="1" dirty="0">
                <a:solidFill>
                  <a:srgbClr val="9876AA"/>
                </a:solidFill>
                <a:effectLst/>
              </a:rPr>
              <a:t> </a:t>
            </a:r>
            <a:r>
              <a:rPr lang="en-GB" dirty="0">
                <a:solidFill>
                  <a:srgbClr val="A9B7C6"/>
                </a:solidFill>
                <a:effectLst/>
              </a:rPr>
              <a:t>= </a:t>
            </a:r>
            <a:r>
              <a:rPr lang="en-GB" dirty="0">
                <a:solidFill>
                  <a:srgbClr val="CC7832"/>
                </a:solidFill>
                <a:effectLst/>
              </a:rPr>
              <a:t>module </a:t>
            </a:r>
            <a:r>
              <a:rPr lang="en-GB" b="1" dirty="0">
                <a:solidFill>
                  <a:srgbClr val="A9B7C6"/>
                </a:solidFill>
                <a:effectLst/>
              </a:rPr>
              <a:t>{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 err="1">
                <a:solidFill>
                  <a:srgbClr val="A9B7C6"/>
                </a:solidFill>
                <a:effectLst/>
              </a:rPr>
              <a:t>viewModel</a:t>
            </a:r>
            <a:r>
              <a:rPr lang="en-GB" dirty="0">
                <a:solidFill>
                  <a:srgbClr val="A9B7C6"/>
                </a:solidFill>
                <a:effectLst/>
              </a:rPr>
              <a:t>&lt;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ProfileViewModel</a:t>
            </a:r>
            <a:r>
              <a:rPr lang="en-GB" dirty="0">
                <a:solidFill>
                  <a:srgbClr val="A9B7C6"/>
                </a:solidFill>
                <a:effectLst/>
              </a:rPr>
              <a:t>&gt; </a:t>
            </a:r>
            <a:r>
              <a:rPr lang="en-GB" b="1" dirty="0">
                <a:solidFill>
                  <a:srgbClr val="A9B7C6"/>
                </a:solidFill>
                <a:effectLst/>
              </a:rPr>
              <a:t>{ (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profileId</a:t>
            </a:r>
            <a:r>
              <a:rPr lang="en-GB" dirty="0">
                <a:solidFill>
                  <a:srgbClr val="A9B7C6"/>
                </a:solidFill>
                <a:effectLst/>
              </a:rPr>
              <a:t>) -&gt;</a:t>
            </a:r>
            <a:endParaRPr lang="en-GB" b="1" dirty="0">
              <a:solidFill>
                <a:srgbClr val="A9B7C6"/>
              </a:solidFill>
              <a:effectLst/>
            </a:endParaRPr>
          </a:p>
          <a:p>
            <a:r>
              <a:rPr lang="en-GB" dirty="0">
                <a:solidFill>
                  <a:srgbClr val="A9B7C6"/>
                </a:solidFill>
                <a:effectLst/>
              </a:rPr>
              <a:t>           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ProfileViewModelImpl</a:t>
            </a:r>
            <a:r>
              <a:rPr lang="en-GB" dirty="0">
                <a:solidFill>
                  <a:srgbClr val="A9B7C6"/>
                </a:solidFill>
                <a:effectLst/>
              </a:rPr>
              <a:t>(</a:t>
            </a:r>
            <a:r>
              <a:rPr lang="en-GB" dirty="0">
                <a:solidFill>
                  <a:srgbClr val="467CDA"/>
                </a:solidFill>
                <a:effectLst/>
              </a:rPr>
              <a:t>repository = </a:t>
            </a:r>
            <a:r>
              <a:rPr lang="en-GB" dirty="0">
                <a:solidFill>
                  <a:srgbClr val="A9B7C6"/>
                </a:solidFill>
                <a:effectLst/>
              </a:rPr>
              <a:t>get(), </a:t>
            </a:r>
            <a:r>
              <a:rPr lang="en-GB" dirty="0" err="1">
                <a:solidFill>
                  <a:srgbClr val="467CDA"/>
                </a:solidFill>
                <a:effectLst/>
              </a:rPr>
              <a:t>profileId</a:t>
            </a:r>
            <a:r>
              <a:rPr lang="en-GB" dirty="0">
                <a:solidFill>
                  <a:srgbClr val="467CDA"/>
                </a:solidFill>
                <a:effectLst/>
              </a:rPr>
              <a:t> = </a:t>
            </a:r>
            <a:r>
              <a:rPr lang="en-GB" dirty="0" err="1">
                <a:solidFill>
                  <a:srgbClr val="A9B7C6"/>
                </a:solidFill>
              </a:rPr>
              <a:t>profileId</a:t>
            </a:r>
            <a:r>
              <a:rPr lang="en-GB" dirty="0">
                <a:solidFill>
                  <a:srgbClr val="A9B7C6"/>
                </a:solidFill>
                <a:effectLst/>
              </a:rPr>
              <a:t>)</a:t>
            </a:r>
          </a:p>
          <a:p>
            <a:r>
              <a:rPr lang="en-GB" dirty="0">
                <a:solidFill>
                  <a:srgbClr val="A9B7C6"/>
                </a:solidFill>
                <a:effectLst/>
              </a:rPr>
              <a:t>    </a:t>
            </a:r>
            <a:r>
              <a:rPr lang="en-GB" b="1" dirty="0">
                <a:solidFill>
                  <a:srgbClr val="A9B7C6"/>
                </a:solidFill>
                <a:effectLst/>
              </a:rPr>
              <a:t>}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>
                <a:solidFill>
                  <a:srgbClr val="808080"/>
                </a:solidFill>
                <a:effectLst/>
              </a:rPr>
              <a:t>//...</a:t>
            </a:r>
            <a:br>
              <a:rPr lang="en-GB" dirty="0">
                <a:solidFill>
                  <a:srgbClr val="808080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}</a:t>
            </a:r>
            <a:endParaRPr lang="en-GB" dirty="0">
              <a:solidFill>
                <a:srgbClr val="A9B7C6"/>
              </a:solidFill>
              <a:effectLst/>
            </a:endParaRPr>
          </a:p>
          <a:p>
            <a:endParaRPr lang="en-GB" sz="1400" dirty="0">
              <a:solidFill>
                <a:srgbClr val="A9B7C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63960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0480DFFF-CFE5-FCE6-DA5A-E2BCAA1C3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A8820655-B8A8-83CF-CDB7-4F4D4891DD2E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46864065-A88A-4384-87F3-BB26180C5ABD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57FD0FEA-3F86-16DC-8165-CF8BD496865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8218248C-7F69-6AEA-4708-4317173BCF9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7B9064CF-ED77-870B-FE9E-5DDE1112E90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dirty="0">
                <a:solidFill>
                  <a:srgbClr val="4285F4"/>
                </a:solidFill>
              </a:rPr>
              <a:t>Initialize Koin</a:t>
            </a:r>
            <a:br>
              <a:rPr lang="en-GB" dirty="0">
                <a:solidFill>
                  <a:srgbClr val="4285F4"/>
                </a:solidFill>
              </a:rPr>
            </a:br>
            <a:endParaRPr lang="en-GB" dirty="0">
              <a:solidFill>
                <a:srgbClr val="4285F4"/>
              </a:solidFill>
            </a:endParaRPr>
          </a:p>
        </p:txBody>
      </p:sp>
      <p:sp>
        <p:nvSpPr>
          <p:cNvPr id="4" name="Google Shape;133;p24">
            <a:extLst>
              <a:ext uri="{FF2B5EF4-FFF2-40B4-BE49-F238E27FC236}">
                <a16:creationId xmlns:a16="http://schemas.microsoft.com/office/drawing/2014/main" id="{AB6AF38C-4F4F-B592-CD1F-4821BB9DECB9}"/>
              </a:ext>
            </a:extLst>
          </p:cNvPr>
          <p:cNvSpPr/>
          <p:nvPr/>
        </p:nvSpPr>
        <p:spPr>
          <a:xfrm>
            <a:off x="579666" y="1063145"/>
            <a:ext cx="8189139" cy="3513111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34;p24">
            <a:extLst>
              <a:ext uri="{FF2B5EF4-FFF2-40B4-BE49-F238E27FC236}">
                <a16:creationId xmlns:a16="http://schemas.microsoft.com/office/drawing/2014/main" id="{3F1B5B65-C94A-8645-D9B2-AD03FE353636}"/>
              </a:ext>
            </a:extLst>
          </p:cNvPr>
          <p:cNvSpPr txBox="1">
            <a:spLocks/>
          </p:cNvSpPr>
          <p:nvPr/>
        </p:nvSpPr>
        <p:spPr>
          <a:xfrm>
            <a:off x="579666" y="1063144"/>
            <a:ext cx="8189139" cy="351311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rgbClr val="CC7832"/>
                </a:solidFill>
                <a:effectLst/>
              </a:rPr>
              <a:t>class </a:t>
            </a:r>
            <a:r>
              <a:rPr lang="en-GB" dirty="0" err="1">
                <a:solidFill>
                  <a:srgbClr val="A9B7C6"/>
                </a:solidFill>
                <a:effectLst/>
              </a:rPr>
              <a:t>MyApplication</a:t>
            </a:r>
            <a:r>
              <a:rPr lang="en-GB" dirty="0">
                <a:solidFill>
                  <a:srgbClr val="A9B7C6"/>
                </a:solidFill>
                <a:effectLst/>
              </a:rPr>
              <a:t> : Application() {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>
                <a:solidFill>
                  <a:srgbClr val="CC7832"/>
                </a:solidFill>
                <a:effectLst/>
              </a:rPr>
              <a:t>override fun </a:t>
            </a:r>
            <a:r>
              <a:rPr lang="en-GB" dirty="0" err="1">
                <a:solidFill>
                  <a:srgbClr val="FFC66D"/>
                </a:solidFill>
                <a:effectLst/>
              </a:rPr>
              <a:t>onCreate</a:t>
            </a:r>
            <a:r>
              <a:rPr lang="en-GB" dirty="0">
                <a:solidFill>
                  <a:srgbClr val="A9B7C6"/>
                </a:solidFill>
                <a:effectLst/>
              </a:rPr>
              <a:t>() {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A9B7C6"/>
                </a:solidFill>
                <a:effectLst/>
              </a:rPr>
              <a:t>        </a:t>
            </a:r>
            <a:r>
              <a:rPr lang="en-GB" dirty="0" err="1">
                <a:solidFill>
                  <a:srgbClr val="CC7832"/>
                </a:solidFill>
                <a:effectLst/>
              </a:rPr>
              <a:t>super</a:t>
            </a:r>
            <a:r>
              <a:rPr lang="en-GB" dirty="0" err="1">
                <a:solidFill>
                  <a:srgbClr val="A9B7C6"/>
                </a:solidFill>
                <a:effectLst/>
              </a:rPr>
              <a:t>.onCreate</a:t>
            </a:r>
            <a:r>
              <a:rPr lang="en-GB" dirty="0">
                <a:solidFill>
                  <a:srgbClr val="A9B7C6"/>
                </a:solidFill>
                <a:effectLst/>
              </a:rPr>
              <a:t>()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A9B7C6"/>
                </a:solidFill>
                <a:effectLst/>
              </a:rPr>
              <a:t>        </a:t>
            </a:r>
            <a:r>
              <a:rPr lang="en-GB" dirty="0" err="1">
                <a:solidFill>
                  <a:srgbClr val="A9B7C6"/>
                </a:solidFill>
                <a:effectLst/>
              </a:rPr>
              <a:t>startKoin</a:t>
            </a:r>
            <a:r>
              <a:rPr lang="en-GB" dirty="0">
                <a:solidFill>
                  <a:srgbClr val="A9B7C6"/>
                </a:solidFill>
                <a:effectLst/>
              </a:rPr>
              <a:t> </a:t>
            </a:r>
            <a:r>
              <a:rPr lang="en-GB" b="1" dirty="0">
                <a:solidFill>
                  <a:srgbClr val="A9B7C6"/>
                </a:solidFill>
                <a:effectLst/>
              </a:rPr>
              <a:t>{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            </a:t>
            </a:r>
            <a:r>
              <a:rPr lang="en-GB" dirty="0" err="1">
                <a:solidFill>
                  <a:srgbClr val="A9B7C6"/>
                </a:solidFill>
                <a:effectLst/>
              </a:rPr>
              <a:t>androidContext</a:t>
            </a:r>
            <a:r>
              <a:rPr lang="en-GB" dirty="0">
                <a:solidFill>
                  <a:srgbClr val="A9B7C6"/>
                </a:solidFill>
                <a:effectLst/>
              </a:rPr>
              <a:t>(</a:t>
            </a:r>
            <a:r>
              <a:rPr lang="en-GB" dirty="0" err="1">
                <a:solidFill>
                  <a:srgbClr val="CC7832"/>
                </a:solidFill>
                <a:effectLst/>
              </a:rPr>
              <a:t>this</a:t>
            </a:r>
            <a:r>
              <a:rPr lang="en-GB" dirty="0" err="1">
                <a:solidFill>
                  <a:srgbClr val="467CDA"/>
                </a:solidFill>
                <a:effectLst/>
              </a:rPr>
              <a:t>@MyApplication</a:t>
            </a:r>
            <a:r>
              <a:rPr lang="en-GB" dirty="0">
                <a:solidFill>
                  <a:srgbClr val="A9B7C6"/>
                </a:solidFill>
                <a:effectLst/>
              </a:rPr>
              <a:t>)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A9B7C6"/>
                </a:solidFill>
                <a:effectLst/>
              </a:rPr>
              <a:t>            modules(</a:t>
            </a:r>
            <a:r>
              <a:rPr lang="en-GB" dirty="0" err="1">
                <a:solidFill>
                  <a:srgbClr val="A9B7C6"/>
                </a:solidFill>
                <a:effectLst/>
              </a:rPr>
              <a:t>networkingModule</a:t>
            </a:r>
            <a:r>
              <a:rPr lang="en-GB" dirty="0">
                <a:solidFill>
                  <a:srgbClr val="A9B7C6"/>
                </a:solidFill>
                <a:effectLst/>
              </a:rPr>
              <a:t>, </a:t>
            </a:r>
            <a:r>
              <a:rPr lang="en-GB" dirty="0" err="1">
                <a:solidFill>
                  <a:srgbClr val="A9B7C6"/>
                </a:solidFill>
                <a:effectLst/>
              </a:rPr>
              <a:t>repositoryModule</a:t>
            </a:r>
            <a:r>
              <a:rPr lang="en-GB" dirty="0">
                <a:solidFill>
                  <a:srgbClr val="A9B7C6"/>
                </a:solidFill>
                <a:effectLst/>
              </a:rPr>
              <a:t>, </a:t>
            </a:r>
            <a:r>
              <a:rPr lang="en-GB" dirty="0" err="1">
                <a:solidFill>
                  <a:srgbClr val="A9B7C6"/>
                </a:solidFill>
                <a:effectLst/>
              </a:rPr>
              <a:t>viewModelModule</a:t>
            </a:r>
            <a:r>
              <a:rPr lang="en-GB" dirty="0">
                <a:solidFill>
                  <a:srgbClr val="A9B7C6"/>
                </a:solidFill>
                <a:effectLst/>
              </a:rPr>
              <a:t>)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A9B7C6"/>
                </a:solidFill>
                <a:effectLst/>
              </a:rPr>
              <a:t>        </a:t>
            </a:r>
            <a:r>
              <a:rPr lang="en-GB" b="1" dirty="0">
                <a:solidFill>
                  <a:srgbClr val="A9B7C6"/>
                </a:solidFill>
                <a:effectLst/>
              </a:rPr>
              <a:t>}</a:t>
            </a:r>
            <a:br>
              <a:rPr lang="en-GB" b="1" dirty="0">
                <a:solidFill>
                  <a:srgbClr val="A9B7C6"/>
                </a:solidFill>
                <a:effectLst/>
              </a:rPr>
            </a:br>
            <a:r>
              <a:rPr lang="en-GB" b="1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>
                <a:solidFill>
                  <a:srgbClr val="A9B7C6"/>
                </a:solidFill>
                <a:effectLst/>
              </a:rPr>
              <a:t>}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A9B7C6"/>
                </a:solidFill>
                <a:effectLst/>
              </a:rPr>
              <a:t>}</a:t>
            </a:r>
          </a:p>
          <a:p>
            <a:endParaRPr lang="en-GB" dirty="0">
              <a:solidFill>
                <a:srgbClr val="A9B7C6"/>
              </a:solidFill>
            </a:endParaRPr>
          </a:p>
          <a:p>
            <a:r>
              <a:rPr lang="en-GB" dirty="0">
                <a:solidFill>
                  <a:srgbClr val="A9B7C6"/>
                </a:solidFill>
                <a:effectLst/>
              </a:rPr>
              <a:t>// Inside </a:t>
            </a:r>
            <a:r>
              <a:rPr lang="en-GB" dirty="0" err="1">
                <a:solidFill>
                  <a:srgbClr val="A9B7C6"/>
                </a:solidFill>
                <a:effectLst/>
              </a:rPr>
              <a:t>Manifest.xml</a:t>
            </a:r>
            <a:endParaRPr lang="en-GB" dirty="0">
              <a:solidFill>
                <a:srgbClr val="A9B7C6"/>
              </a:solidFill>
              <a:effectLst/>
            </a:endParaRPr>
          </a:p>
          <a:p>
            <a:r>
              <a:rPr lang="en-GB" dirty="0">
                <a:solidFill>
                  <a:srgbClr val="E8BF6A"/>
                </a:solidFill>
                <a:effectLst/>
              </a:rPr>
              <a:t>&lt;manifest&gt;</a:t>
            </a:r>
            <a:br>
              <a:rPr lang="en-GB" dirty="0">
                <a:solidFill>
                  <a:srgbClr val="E8BF6A"/>
                </a:solidFill>
                <a:effectLst/>
              </a:rPr>
            </a:br>
            <a:r>
              <a:rPr lang="en-GB" dirty="0">
                <a:solidFill>
                  <a:srgbClr val="E8BF6A"/>
                </a:solidFill>
                <a:effectLst/>
              </a:rPr>
              <a:t>    &lt;application</a:t>
            </a:r>
            <a:br>
              <a:rPr lang="en-GB" dirty="0">
                <a:solidFill>
                  <a:srgbClr val="6A8759"/>
                </a:solidFill>
                <a:effectLst/>
              </a:rPr>
            </a:br>
            <a:r>
              <a:rPr lang="en-GB" dirty="0">
                <a:solidFill>
                  <a:srgbClr val="6A8759"/>
                </a:solidFill>
                <a:effectLst/>
              </a:rPr>
              <a:t>        </a:t>
            </a:r>
            <a:r>
              <a:rPr lang="en-GB" dirty="0" err="1">
                <a:solidFill>
                  <a:srgbClr val="9876AA"/>
                </a:solidFill>
                <a:effectLst/>
              </a:rPr>
              <a:t>android</a:t>
            </a:r>
            <a:r>
              <a:rPr lang="en-GB" dirty="0" err="1">
                <a:solidFill>
                  <a:srgbClr val="BABABA"/>
                </a:solidFill>
                <a:effectLst/>
              </a:rPr>
              <a:t>:name</a:t>
            </a:r>
            <a:r>
              <a:rPr lang="en-GB" dirty="0">
                <a:solidFill>
                  <a:srgbClr val="6A8759"/>
                </a:solidFill>
                <a:effectLst/>
              </a:rPr>
              <a:t>=".</a:t>
            </a:r>
            <a:r>
              <a:rPr lang="en-GB" dirty="0" err="1">
                <a:solidFill>
                  <a:srgbClr val="6A8759"/>
                </a:solidFill>
              </a:rPr>
              <a:t>My</a:t>
            </a:r>
            <a:r>
              <a:rPr lang="en-GB" dirty="0" err="1">
                <a:solidFill>
                  <a:srgbClr val="6A8759"/>
                </a:solidFill>
                <a:effectLst/>
              </a:rPr>
              <a:t>Application</a:t>
            </a:r>
            <a:r>
              <a:rPr lang="en-GB" dirty="0">
                <a:solidFill>
                  <a:srgbClr val="6A8759"/>
                </a:solidFill>
                <a:effectLst/>
              </a:rPr>
              <a:t>” … </a:t>
            </a:r>
            <a:r>
              <a:rPr lang="en-HR" dirty="0">
                <a:solidFill>
                  <a:srgbClr val="E8BF6A"/>
                </a:solidFill>
                <a:effectLst/>
              </a:rPr>
              <a:t>/&gt;</a:t>
            </a:r>
          </a:p>
          <a:p>
            <a:r>
              <a:rPr lang="en-GB" dirty="0">
                <a:solidFill>
                  <a:srgbClr val="E8BF6A"/>
                </a:solidFill>
                <a:effectLst/>
              </a:rPr>
              <a:t>&lt;/manifest&gt;</a:t>
            </a:r>
            <a:br>
              <a:rPr lang="en-GB" dirty="0">
                <a:solidFill>
                  <a:srgbClr val="E8BF6A"/>
                </a:solidFill>
                <a:effectLst/>
              </a:rPr>
            </a:br>
            <a:endParaRPr lang="en-GB" dirty="0">
              <a:solidFill>
                <a:srgbClr val="A9B7C6"/>
              </a:solidFill>
              <a:effectLst/>
            </a:endParaRPr>
          </a:p>
          <a:p>
            <a:endParaRPr lang="en-HR" dirty="0">
              <a:solidFill>
                <a:srgbClr val="A9B7C6"/>
              </a:solidFill>
              <a:effectLst/>
            </a:endParaRPr>
          </a:p>
          <a:p>
            <a:endParaRPr lang="en-GB" dirty="0">
              <a:solidFill>
                <a:srgbClr val="A9B7C6"/>
              </a:solidFill>
              <a:effectLst/>
            </a:endParaRPr>
          </a:p>
          <a:p>
            <a:endParaRPr lang="en-GB" dirty="0">
              <a:solidFill>
                <a:srgbClr val="A9B7C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33609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96EC5947-6737-ACA8-E793-B47EAF552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70D11333-C2DE-0161-711F-BDE2B109BD11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6384C70A-BF68-927C-AD09-16A18CF9EAC9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08065FDF-7A27-9839-D2B9-8CC90DD2F69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FF6D0A36-A863-803B-F23B-45B0C7CB230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85FFFE85-3DDF-35A2-5FA0-770DDE5DCB2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dirty="0">
                <a:solidFill>
                  <a:srgbClr val="4285F4"/>
                </a:solidFill>
              </a:rPr>
              <a:t>Components injection</a:t>
            </a:r>
          </a:p>
        </p:txBody>
      </p:sp>
      <p:sp>
        <p:nvSpPr>
          <p:cNvPr id="4" name="Google Shape;133;p24">
            <a:extLst>
              <a:ext uri="{FF2B5EF4-FFF2-40B4-BE49-F238E27FC236}">
                <a16:creationId xmlns:a16="http://schemas.microsoft.com/office/drawing/2014/main" id="{729126AE-CB6A-61D5-24A7-6136E404F98C}"/>
              </a:ext>
            </a:extLst>
          </p:cNvPr>
          <p:cNvSpPr/>
          <p:nvPr/>
        </p:nvSpPr>
        <p:spPr>
          <a:xfrm>
            <a:off x="579666" y="1063145"/>
            <a:ext cx="8189139" cy="3717444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34;p24">
            <a:extLst>
              <a:ext uri="{FF2B5EF4-FFF2-40B4-BE49-F238E27FC236}">
                <a16:creationId xmlns:a16="http://schemas.microsoft.com/office/drawing/2014/main" id="{3070DEEF-4AF5-3CC1-2F31-561B7F397320}"/>
              </a:ext>
            </a:extLst>
          </p:cNvPr>
          <p:cNvSpPr txBox="1">
            <a:spLocks/>
          </p:cNvSpPr>
          <p:nvPr/>
        </p:nvSpPr>
        <p:spPr>
          <a:xfrm>
            <a:off x="579666" y="1063143"/>
            <a:ext cx="8189139" cy="371744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rgbClr val="A9B7C6"/>
                </a:solidFill>
                <a:effectLst/>
              </a:rPr>
              <a:t>// Injection into Fragments or other classes</a:t>
            </a:r>
            <a:endParaRPr lang="hr-HR" dirty="0">
              <a:solidFill>
                <a:srgbClr val="CC7832"/>
              </a:solidFill>
              <a:effectLst/>
            </a:endParaRPr>
          </a:p>
          <a:p>
            <a:r>
              <a:rPr lang="en-GB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dirty="0">
                <a:solidFill>
                  <a:srgbClr val="CC7832"/>
                </a:solidFill>
                <a:effectLst/>
              </a:rPr>
              <a:t> </a:t>
            </a:r>
            <a:r>
              <a:rPr lang="en-GB" dirty="0" err="1">
                <a:solidFill>
                  <a:srgbClr val="9876AA"/>
                </a:solidFill>
                <a:effectLst/>
              </a:rPr>
              <a:t>vm</a:t>
            </a:r>
            <a:r>
              <a:rPr lang="en-GB" dirty="0">
                <a:solidFill>
                  <a:srgbClr val="9876AA"/>
                </a:solidFill>
                <a:effectLst/>
              </a:rPr>
              <a:t> </a:t>
            </a:r>
            <a:r>
              <a:rPr lang="en-GB" dirty="0">
                <a:solidFill>
                  <a:srgbClr val="CC7832"/>
                </a:solidFill>
                <a:effectLst/>
              </a:rPr>
              <a:t>by </a:t>
            </a:r>
            <a:r>
              <a:rPr lang="en-GB" i="1" dirty="0" err="1">
                <a:solidFill>
                  <a:srgbClr val="FFC66D"/>
                </a:solidFill>
                <a:effectLst/>
              </a:rPr>
              <a:t>viewModel</a:t>
            </a:r>
            <a:r>
              <a:rPr lang="en-GB" dirty="0">
                <a:solidFill>
                  <a:srgbClr val="A9B7C6"/>
                </a:solidFill>
                <a:effectLst/>
              </a:rPr>
              <a:t>&lt;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ProfileViewModel</a:t>
            </a:r>
            <a:r>
              <a:rPr lang="en-GB" dirty="0">
                <a:solidFill>
                  <a:srgbClr val="A9B7C6"/>
                </a:solidFill>
                <a:effectLst/>
              </a:rPr>
              <a:t>&gt; </a:t>
            </a:r>
            <a:r>
              <a:rPr lang="en-GB" b="1" dirty="0">
                <a:solidFill>
                  <a:srgbClr val="A9B7C6"/>
                </a:solidFill>
                <a:effectLst/>
              </a:rPr>
              <a:t>{ </a:t>
            </a:r>
            <a:r>
              <a:rPr lang="en-GB" i="1" dirty="0" err="1">
                <a:solidFill>
                  <a:srgbClr val="A9B7C6"/>
                </a:solidFill>
                <a:effectLst/>
              </a:rPr>
              <a:t>parametersOf</a:t>
            </a:r>
            <a:r>
              <a:rPr lang="en-GB" dirty="0">
                <a:solidFill>
                  <a:srgbClr val="A9B7C6"/>
                </a:solidFill>
                <a:effectLst/>
              </a:rPr>
              <a:t>(</a:t>
            </a:r>
            <a:r>
              <a:rPr lang="en-GB" dirty="0" err="1">
                <a:solidFill>
                  <a:srgbClr val="9876AA"/>
                </a:solidFill>
                <a:effectLst/>
              </a:rPr>
              <a:t>profileId</a:t>
            </a:r>
            <a:r>
              <a:rPr lang="en-GB" dirty="0">
                <a:solidFill>
                  <a:srgbClr val="A9B7C6"/>
                </a:solidFill>
                <a:effectLst/>
              </a:rPr>
              <a:t>) </a:t>
            </a:r>
            <a:r>
              <a:rPr lang="en-GB" b="1" dirty="0">
                <a:solidFill>
                  <a:srgbClr val="A9B7C6"/>
                </a:solidFill>
                <a:effectLst/>
              </a:rPr>
              <a:t>}</a:t>
            </a:r>
          </a:p>
          <a:p>
            <a:r>
              <a:rPr lang="en-GB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dirty="0">
                <a:solidFill>
                  <a:srgbClr val="CC7832"/>
                </a:solidFill>
                <a:effectLst/>
              </a:rPr>
              <a:t> </a:t>
            </a:r>
            <a:r>
              <a:rPr lang="en-GB" dirty="0" err="1">
                <a:solidFill>
                  <a:srgbClr val="9876AA"/>
                </a:solidFill>
                <a:effectLst/>
              </a:rPr>
              <a:t>someService</a:t>
            </a:r>
            <a:r>
              <a:rPr lang="en-GB" dirty="0">
                <a:solidFill>
                  <a:srgbClr val="9876AA"/>
                </a:solidFill>
                <a:effectLst/>
              </a:rPr>
              <a:t> </a:t>
            </a:r>
            <a:r>
              <a:rPr lang="en-GB" dirty="0">
                <a:solidFill>
                  <a:srgbClr val="CC7832"/>
                </a:solidFill>
                <a:effectLst/>
              </a:rPr>
              <a:t>by </a:t>
            </a:r>
            <a:r>
              <a:rPr lang="en-GB" i="1" dirty="0">
                <a:solidFill>
                  <a:srgbClr val="FFC66D"/>
                </a:solidFill>
                <a:effectLst/>
              </a:rPr>
              <a:t>inject</a:t>
            </a:r>
            <a:r>
              <a:rPr lang="en-GB" dirty="0">
                <a:solidFill>
                  <a:srgbClr val="A9B7C6"/>
                </a:solidFill>
                <a:effectLst/>
              </a:rPr>
              <a:t>&lt;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ProfileTranslator</a:t>
            </a:r>
            <a:r>
              <a:rPr lang="en-GB" dirty="0">
                <a:solidFill>
                  <a:srgbClr val="A9B7C6"/>
                </a:solidFill>
                <a:effectLst/>
              </a:rPr>
              <a:t>&gt;()</a:t>
            </a:r>
            <a:endParaRPr lang="hr-HR" dirty="0">
              <a:solidFill>
                <a:srgbClr val="CC7832"/>
              </a:solidFill>
            </a:endParaRPr>
          </a:p>
          <a:p>
            <a:endParaRPr lang="hr-HR" dirty="0">
              <a:solidFill>
                <a:srgbClr val="CC7832"/>
              </a:solidFill>
            </a:endParaRPr>
          </a:p>
          <a:p>
            <a:r>
              <a:rPr lang="en-GB" dirty="0">
                <a:solidFill>
                  <a:srgbClr val="A9B7C6"/>
                </a:solidFill>
                <a:effectLst/>
              </a:rPr>
              <a:t>// Injection into </a:t>
            </a:r>
            <a:r>
              <a:rPr lang="en-GB" dirty="0" err="1">
                <a:solidFill>
                  <a:srgbClr val="A9B7C6"/>
                </a:solidFill>
                <a:effectLst/>
              </a:rPr>
              <a:t>Composables</a:t>
            </a:r>
            <a:endParaRPr lang="hr-HR" dirty="0">
              <a:solidFill>
                <a:srgbClr val="CC7832"/>
              </a:solidFill>
              <a:effectLst/>
            </a:endParaRPr>
          </a:p>
          <a:p>
            <a:r>
              <a:rPr lang="en-GB" dirty="0">
                <a:solidFill>
                  <a:srgbClr val="BBB529"/>
                </a:solidFill>
                <a:effectLst/>
              </a:rPr>
              <a:t>@Composable</a:t>
            </a:r>
            <a:br>
              <a:rPr lang="en-GB" dirty="0">
                <a:solidFill>
                  <a:srgbClr val="BBB529"/>
                </a:solidFill>
                <a:effectLst/>
              </a:rPr>
            </a:br>
            <a:r>
              <a:rPr lang="en-GB" dirty="0">
                <a:solidFill>
                  <a:srgbClr val="CC7832"/>
                </a:solidFill>
                <a:effectLst/>
              </a:rPr>
              <a:t>fun </a:t>
            </a:r>
            <a:r>
              <a:rPr lang="en-GB" dirty="0">
                <a:solidFill>
                  <a:srgbClr val="FFC66D"/>
                </a:solidFill>
                <a:effectLst/>
              </a:rPr>
              <a:t>App</a:t>
            </a:r>
            <a:r>
              <a:rPr lang="en-GB" dirty="0">
                <a:solidFill>
                  <a:srgbClr val="A9B7C6"/>
                </a:solidFill>
                <a:effectLst/>
              </a:rPr>
              <a:t>() {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A9B7C6"/>
                </a:solidFill>
                <a:effectLst/>
              </a:rPr>
              <a:t>    </a:t>
            </a:r>
            <a:r>
              <a:rPr lang="en-GB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dirty="0">
                <a:solidFill>
                  <a:srgbClr val="CC7832"/>
                </a:solidFill>
                <a:effectLst/>
              </a:rPr>
              <a:t> </a:t>
            </a:r>
            <a:r>
              <a:rPr lang="en-GB" dirty="0" err="1">
                <a:solidFill>
                  <a:srgbClr val="A9B7C6"/>
                </a:solidFill>
                <a:effectLst/>
              </a:rPr>
              <a:t>vm</a:t>
            </a:r>
            <a:r>
              <a:rPr lang="en-GB" dirty="0">
                <a:solidFill>
                  <a:srgbClr val="A9B7C6"/>
                </a:solidFill>
                <a:effectLst/>
              </a:rPr>
              <a:t> = </a:t>
            </a:r>
            <a:r>
              <a:rPr lang="en-GB" dirty="0" err="1">
                <a:solidFill>
                  <a:srgbClr val="A9B7C6"/>
                </a:solidFill>
                <a:effectLst/>
              </a:rPr>
              <a:t>koinViewModel</a:t>
            </a:r>
            <a:r>
              <a:rPr lang="en-GB" dirty="0">
                <a:solidFill>
                  <a:srgbClr val="A9B7C6"/>
                </a:solidFill>
                <a:effectLst/>
              </a:rPr>
              <a:t>&lt;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ProfileViewModel</a:t>
            </a:r>
            <a:r>
              <a:rPr lang="en-GB" dirty="0">
                <a:solidFill>
                  <a:srgbClr val="A9B7C6"/>
                </a:solidFill>
                <a:effectLst/>
              </a:rPr>
              <a:t>&gt;() // lazy initialization is not possible in </a:t>
            </a:r>
            <a:r>
              <a:rPr lang="en-GB" dirty="0" err="1">
                <a:solidFill>
                  <a:srgbClr val="A9B7C6"/>
                </a:solidFill>
                <a:effectLst/>
              </a:rPr>
              <a:t>composables</a:t>
            </a:r>
            <a:endParaRPr lang="en-GB" dirty="0">
              <a:solidFill>
                <a:srgbClr val="A9B7C6"/>
              </a:solidFill>
              <a:effectLst/>
            </a:endParaRPr>
          </a:p>
          <a:p>
            <a:r>
              <a:rPr lang="en-GB" dirty="0">
                <a:solidFill>
                  <a:srgbClr val="CC7832"/>
                </a:solidFill>
                <a:effectLst/>
              </a:rPr>
              <a:t>    </a:t>
            </a:r>
            <a:r>
              <a:rPr lang="en-GB" dirty="0" err="1">
                <a:solidFill>
                  <a:srgbClr val="CC7832"/>
                </a:solidFill>
                <a:effectLst/>
              </a:rPr>
              <a:t>val</a:t>
            </a:r>
            <a:r>
              <a:rPr lang="en-GB" dirty="0">
                <a:solidFill>
                  <a:srgbClr val="CC7832"/>
                </a:solidFill>
                <a:effectLst/>
              </a:rPr>
              <a:t> </a:t>
            </a:r>
            <a:r>
              <a:rPr lang="en-GB" dirty="0" err="1">
                <a:solidFill>
                  <a:srgbClr val="A9B7C6"/>
                </a:solidFill>
                <a:effectLst/>
              </a:rPr>
              <a:t>someService</a:t>
            </a:r>
            <a:r>
              <a:rPr lang="en-GB" dirty="0">
                <a:solidFill>
                  <a:srgbClr val="A9B7C6"/>
                </a:solidFill>
                <a:effectLst/>
              </a:rPr>
              <a:t> = </a:t>
            </a:r>
            <a:r>
              <a:rPr lang="en-GB" dirty="0" err="1">
                <a:solidFill>
                  <a:srgbClr val="A9B7C6"/>
                </a:solidFill>
                <a:effectLst/>
              </a:rPr>
              <a:t>koinInject</a:t>
            </a:r>
            <a:r>
              <a:rPr lang="en-GB" dirty="0">
                <a:solidFill>
                  <a:srgbClr val="A9B7C6"/>
                </a:solidFill>
                <a:effectLst/>
              </a:rPr>
              <a:t>&lt;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ProfileTranslator</a:t>
            </a:r>
            <a:r>
              <a:rPr lang="en-GB" dirty="0">
                <a:solidFill>
                  <a:srgbClr val="A9B7C6"/>
                </a:solidFill>
                <a:effectLst/>
              </a:rPr>
              <a:t>&gt;() </a:t>
            </a:r>
          </a:p>
          <a:p>
            <a:endParaRPr lang="en-GB" dirty="0">
              <a:solidFill>
                <a:srgbClr val="A9B7C6"/>
              </a:solidFill>
              <a:effectLst/>
            </a:endParaRPr>
          </a:p>
          <a:p>
            <a:r>
              <a:rPr lang="en-GB" dirty="0">
                <a:solidFill>
                  <a:srgbClr val="A9B7C6"/>
                </a:solidFill>
                <a:effectLst/>
              </a:rPr>
              <a:t>    //</a:t>
            </a:r>
            <a:r>
              <a:rPr lang="en-GB" dirty="0">
                <a:solidFill>
                  <a:srgbClr val="A9B7C6"/>
                </a:solidFill>
              </a:rPr>
              <a:t>…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A9B7C6"/>
                </a:solidFill>
                <a:effectLst/>
              </a:rPr>
              <a:t>}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BBB529"/>
                </a:solidFill>
                <a:effectLst/>
              </a:rPr>
              <a:t>@Composable</a:t>
            </a:r>
            <a:br>
              <a:rPr lang="en-GB" dirty="0">
                <a:solidFill>
                  <a:srgbClr val="BBB529"/>
                </a:solidFill>
                <a:effectLst/>
              </a:rPr>
            </a:br>
            <a:r>
              <a:rPr lang="en-GB" dirty="0">
                <a:solidFill>
                  <a:srgbClr val="CC7832"/>
                </a:solidFill>
                <a:effectLst/>
              </a:rPr>
              <a:t>fun </a:t>
            </a:r>
            <a:r>
              <a:rPr lang="en-GB" dirty="0">
                <a:solidFill>
                  <a:srgbClr val="FFC66D"/>
                </a:solidFill>
                <a:effectLst/>
              </a:rPr>
              <a:t>App</a:t>
            </a:r>
            <a:r>
              <a:rPr lang="en-GB" dirty="0">
                <a:solidFill>
                  <a:srgbClr val="A9B7C6"/>
                </a:solidFill>
                <a:effectLst/>
              </a:rPr>
              <a:t>(</a:t>
            </a:r>
            <a:r>
              <a:rPr lang="en-GB" dirty="0" err="1">
                <a:solidFill>
                  <a:srgbClr val="A9B7C6"/>
                </a:solidFill>
                <a:effectLst/>
              </a:rPr>
              <a:t>vm</a:t>
            </a:r>
            <a:r>
              <a:rPr lang="en-GB" dirty="0">
                <a:solidFill>
                  <a:srgbClr val="A9B7C6"/>
                </a:solidFill>
                <a:effectLst/>
              </a:rPr>
              <a:t> : 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ProfileViewModel</a:t>
            </a:r>
            <a:r>
              <a:rPr lang="en-GB" dirty="0">
                <a:solidFill>
                  <a:srgbClr val="A9B7C6"/>
                </a:solidFill>
                <a:effectLst/>
              </a:rPr>
              <a:t> = </a:t>
            </a:r>
            <a:r>
              <a:rPr lang="en-GB" dirty="0" err="1">
                <a:solidFill>
                  <a:srgbClr val="A9B7C6"/>
                </a:solidFill>
                <a:effectLst/>
              </a:rPr>
              <a:t>koinViewModel</a:t>
            </a:r>
            <a:r>
              <a:rPr lang="en-GB" dirty="0">
                <a:solidFill>
                  <a:srgbClr val="A9B7C6"/>
                </a:solidFill>
                <a:effectLst/>
              </a:rPr>
              <a:t>(), </a:t>
            </a:r>
            <a:r>
              <a:rPr lang="en-GB" dirty="0" err="1">
                <a:solidFill>
                  <a:srgbClr val="A9B7C6"/>
                </a:solidFill>
                <a:effectLst/>
              </a:rPr>
              <a:t>someService</a:t>
            </a:r>
            <a:r>
              <a:rPr lang="en-GB" dirty="0">
                <a:solidFill>
                  <a:srgbClr val="A9B7C6"/>
                </a:solidFill>
                <a:effectLst/>
              </a:rPr>
              <a:t>: </a:t>
            </a:r>
            <a:r>
              <a:rPr lang="en-GB" dirty="0" err="1">
                <a:solidFill>
                  <a:srgbClr val="A9B7C6"/>
                </a:solidFill>
                <a:effectLst/>
              </a:rPr>
              <a:t>ProfileTranslator</a:t>
            </a:r>
            <a:r>
              <a:rPr lang="en-GB" dirty="0">
                <a:solidFill>
                  <a:srgbClr val="A9B7C6"/>
                </a:solidFill>
                <a:effectLst/>
              </a:rPr>
              <a:t> = </a:t>
            </a:r>
            <a:r>
              <a:rPr lang="en-GB" dirty="0" err="1">
                <a:solidFill>
                  <a:srgbClr val="A9B7C6"/>
                </a:solidFill>
                <a:effectLst/>
              </a:rPr>
              <a:t>koinInject</a:t>
            </a:r>
            <a:r>
              <a:rPr lang="en-GB" dirty="0">
                <a:solidFill>
                  <a:srgbClr val="A9B7C6"/>
                </a:solidFill>
                <a:effectLst/>
              </a:rPr>
              <a:t>()) {</a:t>
            </a:r>
          </a:p>
          <a:p>
            <a:r>
              <a:rPr lang="en-GB" dirty="0">
                <a:solidFill>
                  <a:srgbClr val="A9B7C6"/>
                </a:solidFill>
                <a:effectLst/>
              </a:rPr>
              <a:t>    //…</a:t>
            </a:r>
            <a:br>
              <a:rPr lang="en-GB" dirty="0">
                <a:solidFill>
                  <a:srgbClr val="A9B7C6"/>
                </a:solidFill>
                <a:effectLst/>
              </a:rPr>
            </a:br>
            <a:r>
              <a:rPr lang="en-GB" dirty="0">
                <a:solidFill>
                  <a:srgbClr val="A9B7C6"/>
                </a:solidFill>
                <a:effectLst/>
              </a:rPr>
              <a:t>}</a:t>
            </a:r>
          </a:p>
          <a:p>
            <a:endParaRPr lang="hr-HR" dirty="0">
              <a:solidFill>
                <a:srgbClr val="CC7832"/>
              </a:solidFill>
            </a:endParaRPr>
          </a:p>
          <a:p>
            <a:endParaRPr lang="en-GB" dirty="0">
              <a:solidFill>
                <a:srgbClr val="A9B7C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94656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C4904F22-2717-B7AF-9295-F42CE15A5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BB4C8D6D-2CCE-5FC2-44D4-06522D847684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2FDF9F56-0E7F-7CF9-ABAA-65049AD57828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AEF8F9C3-736B-0795-BAF0-E07932C5DE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FF24E5EA-1095-C501-A4AB-1E3930FFF85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628B5E1D-93D9-7FBE-EDFC-49E02A0153B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dirty="0">
                <a:solidFill>
                  <a:srgbClr val="4285F4"/>
                </a:solidFill>
              </a:rPr>
              <a:t>Practical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0B4EF-7046-A135-B8E0-CC79B5B0FA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2479" y="1267339"/>
            <a:ext cx="4999042" cy="2827583"/>
          </a:xfrm>
          <a:prstGeom prst="rect">
            <a:avLst/>
          </a:prstGeom>
        </p:spPr>
      </p:pic>
      <p:sp>
        <p:nvSpPr>
          <p:cNvPr id="6" name="Google Shape;122;p23">
            <a:extLst>
              <a:ext uri="{FF2B5EF4-FFF2-40B4-BE49-F238E27FC236}">
                <a16:creationId xmlns:a16="http://schemas.microsoft.com/office/drawing/2014/main" id="{4CAA2D6D-8DAD-37A6-E238-96A090E4F473}"/>
              </a:ext>
            </a:extLst>
          </p:cNvPr>
          <p:cNvSpPr txBox="1">
            <a:spLocks/>
          </p:cNvSpPr>
          <p:nvPr/>
        </p:nvSpPr>
        <p:spPr>
          <a:xfrm>
            <a:off x="2435994" y="4208360"/>
            <a:ext cx="4272012" cy="414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0" indent="0">
              <a:buClr>
                <a:srgbClr val="3F3F3F"/>
              </a:buClr>
              <a:buNone/>
            </a:pPr>
            <a:r>
              <a:rPr lang="en-GB" sz="2000" dirty="0">
                <a:solidFill>
                  <a:srgbClr val="3F3F3F"/>
                </a:solidFill>
              </a:rPr>
              <a:t>Waiting for Android Studio to load up</a:t>
            </a:r>
          </a:p>
        </p:txBody>
      </p:sp>
    </p:spTree>
    <p:extLst>
      <p:ext uri="{BB962C8B-B14F-4D97-AF65-F5344CB8AC3E}">
        <p14:creationId xmlns:p14="http://schemas.microsoft.com/office/powerpoint/2010/main" val="2843237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>
          <a:extLst>
            <a:ext uri="{FF2B5EF4-FFF2-40B4-BE49-F238E27FC236}">
              <a16:creationId xmlns:a16="http://schemas.microsoft.com/office/drawing/2014/main" id="{C8B0B245-44A7-DF14-42BC-045FC5C77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>
            <a:extLst>
              <a:ext uri="{FF2B5EF4-FFF2-40B4-BE49-F238E27FC236}">
                <a16:creationId xmlns:a16="http://schemas.microsoft.com/office/drawing/2014/main" id="{92590C84-4349-DBB3-E3B7-1B6DD18B5D2B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1833731"/>
            <a:ext cx="4870500" cy="12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 dirty="0">
                <a:solidFill>
                  <a:srgbClr val="202124"/>
                </a:solidFill>
              </a:rPr>
              <a:t>Best practices &amp; common pitfalls</a:t>
            </a: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 dirty="0">
              <a:solidFill>
                <a:srgbClr val="202124"/>
              </a:solidFill>
            </a:endParaRPr>
          </a:p>
        </p:txBody>
      </p:sp>
      <p:sp>
        <p:nvSpPr>
          <p:cNvPr id="117" name="Google Shape;117;p22">
            <a:extLst>
              <a:ext uri="{FF2B5EF4-FFF2-40B4-BE49-F238E27FC236}">
                <a16:creationId xmlns:a16="http://schemas.microsoft.com/office/drawing/2014/main" id="{DDE541C5-0D6C-2742-56FA-9F64F4D377AF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3195722"/>
            <a:ext cx="4635900" cy="5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>
              <a:solidFill>
                <a:srgbClr val="2021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060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66190A89-0F77-DC14-B92B-32E9B0535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>
            <a:extLst>
              <a:ext uri="{FF2B5EF4-FFF2-40B4-BE49-F238E27FC236}">
                <a16:creationId xmlns:a16="http://schemas.microsoft.com/office/drawing/2014/main" id="{F7140B51-5540-2335-B188-838B1EE6CE7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066" y="1143497"/>
            <a:ext cx="8125800" cy="308344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Best practices: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b="1" dirty="0">
                <a:solidFill>
                  <a:srgbClr val="3F3F3F"/>
                </a:solidFill>
              </a:rPr>
              <a:t>Separate responsibilities </a:t>
            </a:r>
            <a:r>
              <a:rPr lang="en-GB" dirty="0">
                <a:solidFill>
                  <a:srgbClr val="3F3F3F"/>
                </a:solidFill>
              </a:rPr>
              <a:t>– organize dependencies into layered modules (feature or functionality based)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Write clear </a:t>
            </a:r>
            <a:r>
              <a:rPr lang="en-GB" b="1" dirty="0">
                <a:solidFill>
                  <a:srgbClr val="3F3F3F"/>
                </a:solidFill>
              </a:rPr>
              <a:t>unidirectional dependencies </a:t>
            </a:r>
            <a:r>
              <a:rPr lang="en-GB" dirty="0">
                <a:solidFill>
                  <a:srgbClr val="3F3F3F"/>
                </a:solidFill>
              </a:rPr>
              <a:t>– avoid circular references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Use property injection with </a:t>
            </a:r>
            <a:r>
              <a:rPr lang="en-GB" b="1" dirty="0">
                <a:solidFill>
                  <a:srgbClr val="3F3F3F"/>
                </a:solidFill>
              </a:rPr>
              <a:t>lazy injection </a:t>
            </a:r>
            <a:r>
              <a:rPr lang="en-GB" dirty="0">
                <a:solidFill>
                  <a:srgbClr val="3F3F3F"/>
                </a:solidFill>
              </a:rPr>
              <a:t>technique where possible</a:t>
            </a:r>
          </a:p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Common pitfalls: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Incorrect scoping - overuse of Singletons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Tight Coupling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Unclear Module Structure</a:t>
            </a:r>
          </a:p>
        </p:txBody>
      </p:sp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38F18FD9-7D0D-7376-B82C-91BA49812652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CBEEE9F6-6169-043F-6EB8-418ECF868EB6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792CB9A9-24E6-B2A3-D493-A8FA1FA52D1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A3072B33-AF60-4B60-9645-2447948B561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FE636B43-CBEE-CD2D-059F-5A7CCB8E77E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Best practices &amp; common pitfalls</a:t>
            </a:r>
            <a:endParaRPr dirty="0">
              <a:solidFill>
                <a:srgbClr val="4285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798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>
          <a:extLst>
            <a:ext uri="{FF2B5EF4-FFF2-40B4-BE49-F238E27FC236}">
              <a16:creationId xmlns:a16="http://schemas.microsoft.com/office/drawing/2014/main" id="{EE5E1F23-C80C-74E2-E8F2-421B9A0D1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>
            <a:extLst>
              <a:ext uri="{FF2B5EF4-FFF2-40B4-BE49-F238E27FC236}">
                <a16:creationId xmlns:a16="http://schemas.microsoft.com/office/drawing/2014/main" id="{BDB0D479-7F42-CB73-022E-FAA19DFDF23C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1833731"/>
            <a:ext cx="4870500" cy="12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3800" dirty="0" err="1">
                <a:solidFill>
                  <a:srgbClr val="202124"/>
                </a:solidFill>
              </a:rPr>
              <a:t>Alternatives</a:t>
            </a: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 dirty="0">
              <a:solidFill>
                <a:srgbClr val="202124"/>
              </a:solidFill>
            </a:endParaRPr>
          </a:p>
        </p:txBody>
      </p:sp>
      <p:sp>
        <p:nvSpPr>
          <p:cNvPr id="117" name="Google Shape;117;p22">
            <a:extLst>
              <a:ext uri="{FF2B5EF4-FFF2-40B4-BE49-F238E27FC236}">
                <a16:creationId xmlns:a16="http://schemas.microsoft.com/office/drawing/2014/main" id="{AA304D75-6591-9939-A425-F33BF1D0C679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3195722"/>
            <a:ext cx="4635900" cy="5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>
              <a:solidFill>
                <a:srgbClr val="2021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670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06" name="Google Shape;106;p21"/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07" name="Google Shape;107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Content</a:t>
            </a:r>
            <a:endParaRPr dirty="0">
              <a:solidFill>
                <a:srgbClr val="4285F4"/>
              </a:solidFill>
            </a:endParaRPr>
          </a:p>
        </p:txBody>
      </p:sp>
      <p:sp>
        <p:nvSpPr>
          <p:cNvPr id="110" name="Google Shape;110;p21"/>
          <p:cNvSpPr txBox="1">
            <a:spLocks noGrp="1"/>
          </p:cNvSpPr>
          <p:nvPr>
            <p:ph type="body" idx="4294967295"/>
          </p:nvPr>
        </p:nvSpPr>
        <p:spPr>
          <a:xfrm>
            <a:off x="579666" y="1247508"/>
            <a:ext cx="3992334" cy="299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hr-HR" sz="1800" dirty="0" err="1">
                <a:solidFill>
                  <a:srgbClr val="434343"/>
                </a:solidFill>
              </a:rPr>
              <a:t>Intro</a:t>
            </a:r>
            <a:endParaRPr lang="hr-HR" sz="1800" dirty="0">
              <a:solidFill>
                <a:srgbClr val="434343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hr-HR" sz="1800" dirty="0">
                <a:solidFill>
                  <a:srgbClr val="434343"/>
                </a:solidFill>
              </a:rPr>
              <a:t>Manual DI </a:t>
            </a:r>
            <a:r>
              <a:rPr lang="hr-HR" sz="1800" dirty="0" err="1">
                <a:solidFill>
                  <a:srgbClr val="434343"/>
                </a:solidFill>
              </a:rPr>
              <a:t>implementation</a:t>
            </a:r>
            <a:endParaRPr lang="hr-HR" sz="1800" dirty="0">
              <a:solidFill>
                <a:srgbClr val="434343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hr-HR" sz="1800" dirty="0" err="1">
                <a:solidFill>
                  <a:srgbClr val="434343"/>
                </a:solidFill>
              </a:rPr>
              <a:t>Intro</a:t>
            </a:r>
            <a:r>
              <a:rPr lang="hr-HR" sz="1800" dirty="0">
                <a:solidFill>
                  <a:srgbClr val="434343"/>
                </a:solidFill>
              </a:rPr>
              <a:t> to </a:t>
            </a:r>
            <a:r>
              <a:rPr lang="hr-HR" sz="1800" dirty="0" err="1">
                <a:solidFill>
                  <a:srgbClr val="434343"/>
                </a:solidFill>
              </a:rPr>
              <a:t>Koin</a:t>
            </a:r>
            <a:endParaRPr lang="hr-HR" sz="1800" dirty="0">
              <a:solidFill>
                <a:srgbClr val="434343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hr-HR" sz="1800" dirty="0" err="1">
                <a:solidFill>
                  <a:srgbClr val="434343"/>
                </a:solidFill>
              </a:rPr>
              <a:t>Koin</a:t>
            </a:r>
            <a:r>
              <a:rPr lang="hr-HR" sz="1800" dirty="0">
                <a:solidFill>
                  <a:srgbClr val="434343"/>
                </a:solidFill>
              </a:rPr>
              <a:t> </a:t>
            </a:r>
            <a:r>
              <a:rPr lang="hr-HR" sz="1800" dirty="0" err="1">
                <a:solidFill>
                  <a:srgbClr val="434343"/>
                </a:solidFill>
              </a:rPr>
              <a:t>implementation</a:t>
            </a:r>
            <a:endParaRPr lang="hr-HR" sz="1800" dirty="0">
              <a:solidFill>
                <a:srgbClr val="434343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hr-HR" sz="1800" dirty="0">
                <a:solidFill>
                  <a:srgbClr val="434343"/>
                </a:solidFill>
              </a:rPr>
              <a:t>Best </a:t>
            </a:r>
            <a:r>
              <a:rPr lang="hr-HR" sz="1800" dirty="0" err="1">
                <a:solidFill>
                  <a:srgbClr val="434343"/>
                </a:solidFill>
              </a:rPr>
              <a:t>practices</a:t>
            </a:r>
            <a:r>
              <a:rPr lang="hr-HR" sz="1800" dirty="0">
                <a:solidFill>
                  <a:srgbClr val="434343"/>
                </a:solidFill>
              </a:rPr>
              <a:t> &amp; </a:t>
            </a:r>
            <a:r>
              <a:rPr lang="hr-HR" sz="1800" dirty="0" err="1">
                <a:solidFill>
                  <a:srgbClr val="434343"/>
                </a:solidFill>
              </a:rPr>
              <a:t>common</a:t>
            </a:r>
            <a:r>
              <a:rPr lang="hr-HR" sz="1800" dirty="0">
                <a:solidFill>
                  <a:srgbClr val="434343"/>
                </a:solidFill>
              </a:rPr>
              <a:t> </a:t>
            </a:r>
            <a:r>
              <a:rPr lang="hr-HR" sz="1800" dirty="0" err="1">
                <a:solidFill>
                  <a:srgbClr val="434343"/>
                </a:solidFill>
              </a:rPr>
              <a:t>pitfalls</a:t>
            </a:r>
            <a:endParaRPr lang="hr-HR" sz="1800" dirty="0">
              <a:solidFill>
                <a:srgbClr val="434343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hr-HR" sz="1800" dirty="0" err="1">
                <a:solidFill>
                  <a:srgbClr val="434343"/>
                </a:solidFill>
              </a:rPr>
              <a:t>Alternatives</a:t>
            </a:r>
            <a:endParaRPr lang="hr-HR" sz="1800" dirty="0">
              <a:solidFill>
                <a:srgbClr val="434343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hr-HR" sz="1800" dirty="0" err="1">
                <a:solidFill>
                  <a:srgbClr val="434343"/>
                </a:solidFill>
              </a:rPr>
              <a:t>Conclusion</a:t>
            </a:r>
            <a:endParaRPr sz="1800" dirty="0">
              <a:solidFill>
                <a:srgbClr val="43434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26511CF4-C09F-1AE6-2C57-44C05B2FF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>
            <a:extLst>
              <a:ext uri="{FF2B5EF4-FFF2-40B4-BE49-F238E27FC236}">
                <a16:creationId xmlns:a16="http://schemas.microsoft.com/office/drawing/2014/main" id="{76E4AD5E-60D7-ECEB-9F68-628F38D1183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066" y="1143497"/>
            <a:ext cx="8125800" cy="17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b="1" dirty="0">
                <a:solidFill>
                  <a:srgbClr val="3F3F3F"/>
                </a:solidFill>
              </a:rPr>
              <a:t>Dagger</a:t>
            </a:r>
            <a:r>
              <a:rPr lang="en-GB" dirty="0">
                <a:solidFill>
                  <a:srgbClr val="3F3F3F"/>
                </a:solidFill>
              </a:rPr>
              <a:t> – relies on compile-time code generation, processes annotations during compilation to generate the DI code for object instantiation and injection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</a:pPr>
            <a:endParaRPr lang="en-GB" dirty="0">
              <a:solidFill>
                <a:srgbClr val="3F3F3F"/>
              </a:solidFill>
            </a:endParaRP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b="1" dirty="0">
                <a:solidFill>
                  <a:srgbClr val="3F3F3F"/>
                </a:solidFill>
              </a:rPr>
              <a:t>Hilt</a:t>
            </a:r>
            <a:r>
              <a:rPr lang="en-GB" dirty="0">
                <a:solidFill>
                  <a:srgbClr val="3F3F3F"/>
                </a:solidFill>
              </a:rPr>
              <a:t> – built on top of Dagger with more simplified and Android-oriented (pre-defined) annotations</a:t>
            </a:r>
          </a:p>
        </p:txBody>
      </p:sp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6376954F-2C09-A256-B48E-3F2C51C6143C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55607A41-CDBE-2956-2264-83EBE4E327F5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FB592063-0AE0-B378-6B72-C0F71BCE746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8AA7D9C4-743E-897E-6E3A-52C652E7B24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3E31A6AA-6450-E49F-D148-F0F5EE88C2D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Alternatives</a:t>
            </a:r>
            <a:endParaRPr dirty="0">
              <a:solidFill>
                <a:srgbClr val="4285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99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555743B4-B843-C46B-AA68-A536AFE58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BA606D81-5186-A19D-7326-84CE2A93D2B7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63579F10-2C07-C76C-DDA3-52883B8EFBE4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C2DC1ECC-DC3C-0C97-0276-5230855DDA3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4AC47981-5572-2DD0-26C3-0BCCC2561F6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61970896-9260-74E3-7814-CEE0E67EB52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Alternatives comparison</a:t>
            </a:r>
            <a:endParaRPr dirty="0">
              <a:solidFill>
                <a:srgbClr val="4285F4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3747351-03DC-1F60-E07B-8F44FE7DA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373515"/>
              </p:ext>
            </p:extLst>
          </p:nvPr>
        </p:nvGraphicFramePr>
        <p:xfrm>
          <a:off x="857250" y="982713"/>
          <a:ext cx="7423152" cy="3611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788">
                  <a:extLst>
                    <a:ext uri="{9D8B030D-6E8A-4147-A177-3AD203B41FA5}">
                      <a16:colId xmlns:a16="http://schemas.microsoft.com/office/drawing/2014/main" val="159978101"/>
                    </a:ext>
                  </a:extLst>
                </a:gridCol>
                <a:gridCol w="1855788">
                  <a:extLst>
                    <a:ext uri="{9D8B030D-6E8A-4147-A177-3AD203B41FA5}">
                      <a16:colId xmlns:a16="http://schemas.microsoft.com/office/drawing/2014/main" val="2407510002"/>
                    </a:ext>
                  </a:extLst>
                </a:gridCol>
                <a:gridCol w="1855788">
                  <a:extLst>
                    <a:ext uri="{9D8B030D-6E8A-4147-A177-3AD203B41FA5}">
                      <a16:colId xmlns:a16="http://schemas.microsoft.com/office/drawing/2014/main" val="3387003786"/>
                    </a:ext>
                  </a:extLst>
                </a:gridCol>
                <a:gridCol w="1855788">
                  <a:extLst>
                    <a:ext uri="{9D8B030D-6E8A-4147-A177-3AD203B41FA5}">
                      <a16:colId xmlns:a16="http://schemas.microsoft.com/office/drawing/2014/main" val="22244777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HR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Koin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Dagger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Hilt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497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HR" b="1" dirty="0"/>
                        <a:t>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Runtime service locator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Compile-time code generation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Inherits from Dagger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720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HR" b="1" dirty="0"/>
                        <a:t>Learning curve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Easy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Steep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321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HR" b="1" dirty="0"/>
                        <a:t>Boilerplate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Minimal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Medium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191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HR" b="1" dirty="0"/>
                        <a:t>Setup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Simple, declarative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Complex (requires component definitions)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Simplified setup than Dagger (predefined components and scopes)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548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HR" b="1" dirty="0"/>
                        <a:t>Compile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Increases (can be significant)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Increases (less than Dagger)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3900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HR" b="1" dirty="0"/>
                        <a:t>Debugging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Easier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Complex (code generation)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R" dirty="0"/>
                        <a:t>Easier than Dagger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3862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5335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>
          <a:extLst>
            <a:ext uri="{FF2B5EF4-FFF2-40B4-BE49-F238E27FC236}">
              <a16:creationId xmlns:a16="http://schemas.microsoft.com/office/drawing/2014/main" id="{8A8DD3CD-33DD-73D1-A0D7-54E7ECF6A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>
            <a:extLst>
              <a:ext uri="{FF2B5EF4-FFF2-40B4-BE49-F238E27FC236}">
                <a16:creationId xmlns:a16="http://schemas.microsoft.com/office/drawing/2014/main" id="{3AC532AA-238C-F666-1D21-0BE4E0BD7B69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1833731"/>
            <a:ext cx="4870500" cy="12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 dirty="0">
                <a:solidFill>
                  <a:srgbClr val="202124"/>
                </a:solidFill>
              </a:rPr>
              <a:t>Conclusion</a:t>
            </a: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 dirty="0">
              <a:solidFill>
                <a:srgbClr val="202124"/>
              </a:solidFill>
            </a:endParaRPr>
          </a:p>
        </p:txBody>
      </p:sp>
      <p:sp>
        <p:nvSpPr>
          <p:cNvPr id="117" name="Google Shape;117;p22">
            <a:extLst>
              <a:ext uri="{FF2B5EF4-FFF2-40B4-BE49-F238E27FC236}">
                <a16:creationId xmlns:a16="http://schemas.microsoft.com/office/drawing/2014/main" id="{1034C62D-5806-51B0-E182-B20A74DE6477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3195722"/>
            <a:ext cx="4635900" cy="5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>
              <a:solidFill>
                <a:srgbClr val="2021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865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4A93FEAA-1514-EB43-9918-15F6DF4AC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>
            <a:extLst>
              <a:ext uri="{FF2B5EF4-FFF2-40B4-BE49-F238E27FC236}">
                <a16:creationId xmlns:a16="http://schemas.microsoft.com/office/drawing/2014/main" id="{DA0748CD-9CE9-C76C-6EE5-0CFAEC6BE9C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066" y="1143497"/>
            <a:ext cx="8125800" cy="17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Dependency Injection promotes loose coupling, testability, and maintainability in your app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Relying on interfaces makes your code clean 🧹</a:t>
            </a:r>
          </a:p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Smaller or bigger project, Koin does the job </a:t>
            </a:r>
            <a:r>
              <a:rPr lang="en-HR" b="0" i="0" u="sng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💪</a:t>
            </a:r>
            <a:endParaRPr lang="en-GB" dirty="0">
              <a:solidFill>
                <a:schemeClr val="bg1"/>
              </a:solidFill>
            </a:endParaRPr>
          </a:p>
          <a:p>
            <a:pPr marL="177800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If you are not familiar with SOLID principles, </a:t>
            </a:r>
            <a:r>
              <a:rPr lang="en-GB" dirty="0">
                <a:solidFill>
                  <a:srgbClr val="3F3F3F"/>
                </a:solidFill>
                <a:hlinkClick r:id="rId3"/>
              </a:rPr>
              <a:t>check it out</a:t>
            </a:r>
            <a:r>
              <a:rPr lang="en-GB" dirty="0">
                <a:solidFill>
                  <a:srgbClr val="3F3F3F"/>
                </a:solidFill>
              </a:rPr>
              <a:t> </a:t>
            </a:r>
            <a:r>
              <a:rPr lang="en-HR" b="0" i="0" u="sng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👀</a:t>
            </a:r>
            <a:endParaRPr lang="en-GB" dirty="0">
              <a:solidFill>
                <a:schemeClr val="bg1"/>
              </a:solidFill>
            </a:endParaRP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endParaRPr lang="en-GB" dirty="0">
              <a:solidFill>
                <a:srgbClr val="3F3F3F"/>
              </a:solidFill>
            </a:endParaRPr>
          </a:p>
        </p:txBody>
      </p:sp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A1229909-B8A4-1E0F-B64D-4898B6897E9C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DF294E7F-FE81-2379-8437-5002FA9F3922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932F8F66-15E9-2BCF-B965-13D7AE6533E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D7B24A3B-232A-1B74-DB14-2B863A8B22D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A84AF13A-4B1D-58ED-7ACF-F1FB8B491A8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Conclusion</a:t>
            </a:r>
            <a:endParaRPr dirty="0">
              <a:solidFill>
                <a:srgbClr val="4285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58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F76B8AC1-7147-F877-1076-6A5C81ECD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D51F9E3F-877F-1D74-1227-45AA50333AB9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050DEAA1-7154-AE03-66DA-4A88FBF0A9B4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B10D75C9-70A8-72B4-A93A-8B1D9BD2D05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047B4EC8-5922-B354-714C-67259FCBADF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118D996E-2D7F-DD9D-8DE1-02AC766F59F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Literature</a:t>
            </a:r>
            <a:endParaRPr dirty="0">
              <a:solidFill>
                <a:srgbClr val="4285F4"/>
              </a:solidFill>
            </a:endParaRPr>
          </a:p>
        </p:txBody>
      </p:sp>
      <p:pic>
        <p:nvPicPr>
          <p:cNvPr id="5" name="Picture 4" descr="A hand holding a phone with a qr code on screen&#10;&#10;AI-generated content may be incorrect.">
            <a:hlinkClick r:id="rId5"/>
            <a:extLst>
              <a:ext uri="{FF2B5EF4-FFF2-40B4-BE49-F238E27FC236}">
                <a16:creationId xmlns:a16="http://schemas.microsoft.com/office/drawing/2014/main" id="{3425EBE3-18C6-FC5C-8234-671C85464E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0160" y="915725"/>
            <a:ext cx="4163679" cy="422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04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91"/>
          <p:cNvSpPr txBox="1">
            <a:spLocks noGrp="1"/>
          </p:cNvSpPr>
          <p:nvPr>
            <p:ph type="subTitle" idx="4294967295"/>
          </p:nvPr>
        </p:nvSpPr>
        <p:spPr>
          <a:xfrm>
            <a:off x="3101906" y="2208066"/>
            <a:ext cx="4870500" cy="82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-GB" sz="3800">
                <a:solidFill>
                  <a:srgbClr val="202124"/>
                </a:solidFill>
              </a:rPr>
              <a:t>Thanks! :]</a:t>
            </a:r>
            <a:endParaRPr sz="1500">
              <a:solidFill>
                <a:srgbClr val="202124"/>
              </a:solidFill>
            </a:endParaRPr>
          </a:p>
        </p:txBody>
      </p:sp>
      <p:sp>
        <p:nvSpPr>
          <p:cNvPr id="626" name="Google Shape;626;p91"/>
          <p:cNvSpPr txBox="1">
            <a:spLocks noGrp="1"/>
          </p:cNvSpPr>
          <p:nvPr>
            <p:ph type="subTitle" idx="4294967295"/>
          </p:nvPr>
        </p:nvSpPr>
        <p:spPr>
          <a:xfrm>
            <a:off x="3124688" y="2987878"/>
            <a:ext cx="4635900" cy="5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-GB" sz="1500">
                <a:solidFill>
                  <a:srgbClr val="202124"/>
                </a:solidFill>
              </a:rPr>
              <a:t>Questions?</a:t>
            </a:r>
            <a:endParaRPr sz="1500">
              <a:solidFill>
                <a:srgbClr val="202124"/>
              </a:solidFill>
            </a:endParaRPr>
          </a:p>
        </p:txBody>
      </p:sp>
      <p:sp>
        <p:nvSpPr>
          <p:cNvPr id="628" name="Google Shape;628;p91"/>
          <p:cNvSpPr txBox="1"/>
          <p:nvPr/>
        </p:nvSpPr>
        <p:spPr>
          <a:xfrm>
            <a:off x="3852122" y="3788288"/>
            <a:ext cx="16653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"/>
              <a:buFont typeface="Arial"/>
              <a:buNone/>
            </a:pPr>
            <a:r>
              <a:rPr lang="hr-HR" sz="800" dirty="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Martin </a:t>
            </a:r>
            <a:r>
              <a:rPr lang="hr-HR" sz="800" dirty="0" err="1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Zagoršćak</a:t>
            </a:r>
            <a:endParaRPr sz="800" dirty="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"/>
              <a:buFont typeface="Arial"/>
              <a:buNone/>
            </a:pPr>
            <a:r>
              <a:rPr lang="en-GB" sz="800" dirty="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Android &amp; KM dev @ </a:t>
            </a:r>
            <a:r>
              <a:rPr lang="hr-HR" sz="800" dirty="0" err="1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Endava</a:t>
            </a:r>
            <a:endParaRPr sz="800" dirty="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dirty="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@</a:t>
            </a:r>
            <a:r>
              <a:rPr lang="en-GB" sz="800" dirty="0" err="1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martin.zagorscak</a:t>
            </a:r>
            <a:endParaRPr sz="800" dirty="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" name="Picture 2" descr="A close-up of a person&#10;&#10;Description automatically generated">
            <a:extLst>
              <a:ext uri="{FF2B5EF4-FFF2-40B4-BE49-F238E27FC236}">
                <a16:creationId xmlns:a16="http://schemas.microsoft.com/office/drawing/2014/main" id="{00A535E8-5EEC-2991-DC90-893F7104DE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16" b="27618"/>
          <a:stretch/>
        </p:blipFill>
        <p:spPr>
          <a:xfrm>
            <a:off x="3124688" y="3788288"/>
            <a:ext cx="608400" cy="608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0465637F-619F-D109-6B6B-85C69B505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2C3F615D-97C2-D9A3-1262-FBCAAB08EA85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95E6DD3B-BD32-E2B6-DDED-F84AE545AD66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4BA7EC01-B7B9-9886-A937-5DE44D55F08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157B54C5-7719-AA82-D661-3914636B0F6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3A6D000A-585F-AF0E-DD2C-BD78D77DD9D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Homework</a:t>
            </a:r>
            <a:endParaRPr dirty="0">
              <a:solidFill>
                <a:srgbClr val="4285F4"/>
              </a:solidFill>
            </a:endParaRPr>
          </a:p>
        </p:txBody>
      </p:sp>
      <p:sp>
        <p:nvSpPr>
          <p:cNvPr id="2" name="Google Shape;122;p23">
            <a:extLst>
              <a:ext uri="{FF2B5EF4-FFF2-40B4-BE49-F238E27FC236}">
                <a16:creationId xmlns:a16="http://schemas.microsoft.com/office/drawing/2014/main" id="{0BD2509C-FFD5-ED4B-7481-A63CDF1F36AF}"/>
              </a:ext>
            </a:extLst>
          </p:cNvPr>
          <p:cNvSpPr txBox="1">
            <a:spLocks/>
          </p:cNvSpPr>
          <p:nvPr/>
        </p:nvSpPr>
        <p:spPr>
          <a:xfrm>
            <a:off x="1121242" y="1939123"/>
            <a:ext cx="6901516" cy="192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●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○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238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36DFE"/>
              </a:buClr>
              <a:buSzPts val="1500"/>
              <a:buFont typeface="Google Sans"/>
              <a:buChar char="■"/>
              <a:defRPr sz="1500" b="0" i="0" u="none" strike="noStrike" cap="none">
                <a:solidFill>
                  <a:srgbClr val="536DFE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0" indent="0" algn="ctr">
              <a:buClr>
                <a:srgbClr val="3F3F3F"/>
              </a:buClr>
              <a:buNone/>
            </a:pPr>
            <a:r>
              <a:rPr lang="en-GB" sz="2400" dirty="0">
                <a:solidFill>
                  <a:srgbClr val="3F3F3F"/>
                </a:solidFill>
              </a:rPr>
              <a:t>Implement DI system into your existing projects by following best practices.</a:t>
            </a:r>
          </a:p>
          <a:p>
            <a:pPr marL="0" indent="0" algn="ctr">
              <a:buClr>
                <a:srgbClr val="3F3F3F"/>
              </a:buClr>
              <a:buNone/>
            </a:pPr>
            <a:endParaRPr lang="en-GB" sz="2400" dirty="0">
              <a:solidFill>
                <a:srgbClr val="3F3F3F"/>
              </a:solidFill>
            </a:endParaRPr>
          </a:p>
          <a:p>
            <a:pPr marL="0" indent="0" algn="ctr">
              <a:buClr>
                <a:srgbClr val="3F3F3F"/>
              </a:buClr>
              <a:buNone/>
            </a:pPr>
            <a:r>
              <a:rPr lang="en-GB" sz="2400" dirty="0">
                <a:solidFill>
                  <a:srgbClr val="3F3F3F"/>
                </a:solidFill>
              </a:rPr>
              <a:t>Bonus: Study how </a:t>
            </a:r>
            <a:r>
              <a:rPr lang="en-GB" sz="2400" dirty="0">
                <a:solidFill>
                  <a:srgbClr val="3F3F3F"/>
                </a:solidFill>
                <a:hlinkClick r:id="rId5"/>
              </a:rPr>
              <a:t>Hilt</a:t>
            </a:r>
            <a:r>
              <a:rPr lang="en-GB" sz="2400" dirty="0">
                <a:solidFill>
                  <a:srgbClr val="3F3F3F"/>
                </a:solidFill>
              </a:rPr>
              <a:t> works and try it out.</a:t>
            </a:r>
          </a:p>
        </p:txBody>
      </p:sp>
    </p:spTree>
    <p:extLst>
      <p:ext uri="{BB962C8B-B14F-4D97-AF65-F5344CB8AC3E}">
        <p14:creationId xmlns:p14="http://schemas.microsoft.com/office/powerpoint/2010/main" val="472180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subTitle" idx="4294967295"/>
          </p:nvPr>
        </p:nvSpPr>
        <p:spPr>
          <a:xfrm>
            <a:off x="1431413" y="1833731"/>
            <a:ext cx="4870500" cy="12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 dirty="0">
                <a:solidFill>
                  <a:srgbClr val="202124"/>
                </a:solidFill>
              </a:rPr>
              <a:t>Intro</a:t>
            </a: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 dirty="0">
              <a:solidFill>
                <a:srgbClr val="202124"/>
              </a:solidFill>
            </a:endParaRPr>
          </a:p>
        </p:txBody>
      </p:sp>
      <p:sp>
        <p:nvSpPr>
          <p:cNvPr id="117" name="Google Shape;117;p22"/>
          <p:cNvSpPr txBox="1">
            <a:spLocks noGrp="1"/>
          </p:cNvSpPr>
          <p:nvPr>
            <p:ph type="subTitle" idx="4294967295"/>
          </p:nvPr>
        </p:nvSpPr>
        <p:spPr>
          <a:xfrm>
            <a:off x="1431413" y="3195722"/>
            <a:ext cx="4635900" cy="5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>
              <a:solidFill>
                <a:srgbClr val="20212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>
            <a:spLocks noGrp="1"/>
          </p:cNvSpPr>
          <p:nvPr>
            <p:ph type="body" idx="4294967295"/>
          </p:nvPr>
        </p:nvSpPr>
        <p:spPr>
          <a:xfrm>
            <a:off x="509100" y="1012549"/>
            <a:ext cx="8125800" cy="311840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Dependency – </a:t>
            </a:r>
            <a:r>
              <a:rPr lang="en-GB" b="1" dirty="0">
                <a:solidFill>
                  <a:srgbClr val="3F3F3F"/>
                </a:solidFill>
              </a:rPr>
              <a:t>direct relationship between two classes</a:t>
            </a:r>
            <a:r>
              <a:rPr lang="en-GB" dirty="0">
                <a:solidFill>
                  <a:srgbClr val="3F3F3F"/>
                </a:solidFill>
              </a:rPr>
              <a:t>; i.e. one relies on another for its functionality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Dependency injection – implementation technique for </a:t>
            </a:r>
            <a:r>
              <a:rPr lang="en-GB" b="1" dirty="0">
                <a:solidFill>
                  <a:srgbClr val="3F3F3F"/>
                </a:solidFill>
              </a:rPr>
              <a:t>populating instance variables of a class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Based onto </a:t>
            </a:r>
            <a:r>
              <a:rPr lang="en-GB" b="1" dirty="0">
                <a:solidFill>
                  <a:srgbClr val="3F3F3F"/>
                </a:solidFill>
              </a:rPr>
              <a:t>Dependency Inversion Principle </a:t>
            </a:r>
            <a:r>
              <a:rPr lang="en-GB" dirty="0">
                <a:solidFill>
                  <a:srgbClr val="3F3F3F"/>
                </a:solidFill>
              </a:rPr>
              <a:t>(SOLI</a:t>
            </a:r>
            <a:r>
              <a:rPr lang="en-GB" b="1" dirty="0">
                <a:solidFill>
                  <a:srgbClr val="3F3F3F"/>
                </a:solidFill>
              </a:rPr>
              <a:t>D</a:t>
            </a:r>
            <a:r>
              <a:rPr lang="en-GB" dirty="0">
                <a:solidFill>
                  <a:srgbClr val="3F3F3F"/>
                </a:solidFill>
              </a:rPr>
              <a:t>) – high-level modules shouldn’t depend on low-level modules, both </a:t>
            </a:r>
            <a:r>
              <a:rPr lang="en-GB" b="1" dirty="0">
                <a:solidFill>
                  <a:srgbClr val="3F3F3F"/>
                </a:solidFill>
              </a:rPr>
              <a:t>should depend on abstractions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</a:pPr>
            <a:endParaRPr lang="en-GB" dirty="0">
              <a:solidFill>
                <a:srgbClr val="3F3F3F"/>
              </a:solidFill>
            </a:endParaRPr>
          </a:p>
        </p:txBody>
      </p:sp>
      <p:sp>
        <p:nvSpPr>
          <p:cNvPr id="123" name="Google Shape;123;p23"/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/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Intro</a:t>
            </a:r>
            <a:endParaRPr dirty="0">
              <a:solidFill>
                <a:srgbClr val="4285F4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31C560-7372-8DC5-14D9-406F9D897BA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430" b="2956"/>
          <a:stretch/>
        </p:blipFill>
        <p:spPr>
          <a:xfrm>
            <a:off x="2973081" y="2725164"/>
            <a:ext cx="3197837" cy="2418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80DC89A0-CF6A-979B-BC4F-A6DDF5C24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>
            <a:extLst>
              <a:ext uri="{FF2B5EF4-FFF2-40B4-BE49-F238E27FC236}">
                <a16:creationId xmlns:a16="http://schemas.microsoft.com/office/drawing/2014/main" id="{BFC0035E-A8B4-4CE4-EFCF-883F6BE9D49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066" y="1143497"/>
            <a:ext cx="8125800" cy="311840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4 roles of DI: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b="1" dirty="0">
                <a:solidFill>
                  <a:srgbClr val="3F3F3F"/>
                </a:solidFill>
              </a:rPr>
              <a:t>Service</a:t>
            </a:r>
            <a:r>
              <a:rPr lang="en-GB" dirty="0">
                <a:solidFill>
                  <a:srgbClr val="3F3F3F"/>
                </a:solidFill>
              </a:rPr>
              <a:t> – class that carries some functionality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b="1" dirty="0">
                <a:solidFill>
                  <a:srgbClr val="3F3F3F"/>
                </a:solidFill>
              </a:rPr>
              <a:t>Client</a:t>
            </a:r>
            <a:r>
              <a:rPr lang="en-GB" dirty="0">
                <a:solidFill>
                  <a:srgbClr val="3F3F3F"/>
                </a:solidFill>
              </a:rPr>
              <a:t> – class that requests something from a service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b="1" dirty="0">
                <a:solidFill>
                  <a:srgbClr val="3F3F3F"/>
                </a:solidFill>
              </a:rPr>
              <a:t>Interface</a:t>
            </a:r>
            <a:r>
              <a:rPr lang="en-GB" dirty="0">
                <a:solidFill>
                  <a:srgbClr val="3F3F3F"/>
                </a:solidFill>
              </a:rPr>
              <a:t> – abstract component implemented by a service for use by one or more clients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b="1" dirty="0">
                <a:solidFill>
                  <a:srgbClr val="3F3F3F"/>
                </a:solidFill>
              </a:rPr>
              <a:t>Injector</a:t>
            </a:r>
            <a:r>
              <a:rPr lang="en-GB" dirty="0">
                <a:solidFill>
                  <a:srgbClr val="3F3F3F"/>
                </a:solidFill>
              </a:rPr>
              <a:t> – component that introduces a service to a client; i.e. creating and inserting a service into a client</a:t>
            </a:r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</a:pPr>
            <a:r>
              <a:rPr lang="en-GB" dirty="0">
                <a:solidFill>
                  <a:srgbClr val="3F3F3F"/>
                </a:solidFill>
              </a:rPr>
              <a:t>Types of injection: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b="1" dirty="0">
                <a:solidFill>
                  <a:srgbClr val="3F3F3F"/>
                </a:solidFill>
              </a:rPr>
              <a:t>Constructor injection </a:t>
            </a:r>
            <a:r>
              <a:rPr lang="en-GB" dirty="0">
                <a:solidFill>
                  <a:srgbClr val="3F3F3F"/>
                </a:solidFill>
              </a:rPr>
              <a:t>(clear glance on required dependencies)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Public property/field injection</a:t>
            </a:r>
          </a:p>
          <a:p>
            <a:pPr marL="635000" lvl="1" indent="-184150">
              <a:buClr>
                <a:srgbClr val="3F3F3F"/>
              </a:buClr>
            </a:pPr>
            <a:r>
              <a:rPr lang="en-GB" dirty="0">
                <a:solidFill>
                  <a:srgbClr val="3F3F3F"/>
                </a:solidFill>
              </a:rPr>
              <a:t>Method injection</a:t>
            </a:r>
          </a:p>
        </p:txBody>
      </p:sp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694BB1D2-8B8C-D289-E0A2-5FE44CF8C1AC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02FEC2CC-CE60-AECD-4065-4D6A89CB919A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4F83F5E8-16AE-595A-C39C-63FDA0FA78F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B47DBB4C-A79C-68C2-375A-0848E65210F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8E189839-78AD-7A2F-49C4-60C3DE5CBA6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Intro</a:t>
            </a:r>
            <a:endParaRPr dirty="0">
              <a:solidFill>
                <a:srgbClr val="4285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609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>
          <a:extLst>
            <a:ext uri="{FF2B5EF4-FFF2-40B4-BE49-F238E27FC236}">
              <a16:creationId xmlns:a16="http://schemas.microsoft.com/office/drawing/2014/main" id="{21393C02-F00C-1074-20CA-3B9467F6F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>
            <a:extLst>
              <a:ext uri="{FF2B5EF4-FFF2-40B4-BE49-F238E27FC236}">
                <a16:creationId xmlns:a16="http://schemas.microsoft.com/office/drawing/2014/main" id="{EAD324B6-7DB5-A43D-0BAA-988735AC6192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1833731"/>
            <a:ext cx="4870500" cy="12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 dirty="0">
                <a:solidFill>
                  <a:srgbClr val="202124"/>
                </a:solidFill>
              </a:rPr>
              <a:t>Manual DI implementation</a:t>
            </a: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3800" dirty="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 dirty="0">
              <a:solidFill>
                <a:srgbClr val="202124"/>
              </a:solidFill>
            </a:endParaRPr>
          </a:p>
        </p:txBody>
      </p:sp>
      <p:sp>
        <p:nvSpPr>
          <p:cNvPr id="117" name="Google Shape;117;p22">
            <a:extLst>
              <a:ext uri="{FF2B5EF4-FFF2-40B4-BE49-F238E27FC236}">
                <a16:creationId xmlns:a16="http://schemas.microsoft.com/office/drawing/2014/main" id="{6D147DC1-E6F7-6B23-F2F2-005533335419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31413" y="3195722"/>
            <a:ext cx="4635900" cy="5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1500">
              <a:solidFill>
                <a:srgbClr val="2021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843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FE6260F1-A0D5-EEDE-C4F9-7285E1ACE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C4E9A4BE-66B6-902A-984F-ADD34C87E2B8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F6B79B7F-5EB0-1016-AC71-E175EBA76C70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52F3D55C-E2A3-46E5-27DF-B236048A0C2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02EB247F-67C2-1873-E57C-4231EFF2378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6A7ED874-B963-AD63-D3B3-1E9E70A02D4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Manual DI implementation</a:t>
            </a:r>
            <a:endParaRPr dirty="0">
              <a:solidFill>
                <a:srgbClr val="4285F4"/>
              </a:solidFill>
            </a:endParaRPr>
          </a:p>
        </p:txBody>
      </p:sp>
      <p:pic>
        <p:nvPicPr>
          <p:cNvPr id="1026" name="Picture 2" descr="Don't Try This Home Royalty-Free Images, Stock Photos &amp; Pictures |  Shutterstock">
            <a:extLst>
              <a:ext uri="{FF2B5EF4-FFF2-40B4-BE49-F238E27FC236}">
                <a16:creationId xmlns:a16="http://schemas.microsoft.com/office/drawing/2014/main" id="{5F7D44A0-5001-D827-EA13-E0BAB7E66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172" y="946574"/>
            <a:ext cx="5113655" cy="386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633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EF2A5201-EC69-3111-0DC2-DB9F9F45D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extLst>
              <a:ext uri="{FF2B5EF4-FFF2-40B4-BE49-F238E27FC236}">
                <a16:creationId xmlns:a16="http://schemas.microsoft.com/office/drawing/2014/main" id="{6F2685CC-B5CC-5E80-0B35-21D764A6A71B}"/>
              </a:ext>
            </a:extLst>
          </p:cNvPr>
          <p:cNvSpPr/>
          <p:nvPr/>
        </p:nvSpPr>
        <p:spPr>
          <a:xfrm>
            <a:off x="284241" y="4576256"/>
            <a:ext cx="8529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24" name="Google Shape;124;p23">
            <a:extLst>
              <a:ext uri="{FF2B5EF4-FFF2-40B4-BE49-F238E27FC236}">
                <a16:creationId xmlns:a16="http://schemas.microsoft.com/office/drawing/2014/main" id="{408E5361-34EC-6085-4DEF-2A57C2ED0379}"/>
              </a:ext>
            </a:extLst>
          </p:cNvPr>
          <p:cNvSpPr/>
          <p:nvPr/>
        </p:nvSpPr>
        <p:spPr>
          <a:xfrm>
            <a:off x="7719956" y="4576256"/>
            <a:ext cx="1137000" cy="2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25" name="Google Shape;125;p23">
            <a:extLst>
              <a:ext uri="{FF2B5EF4-FFF2-40B4-BE49-F238E27FC236}">
                <a16:creationId xmlns:a16="http://schemas.microsoft.com/office/drawing/2014/main" id="{1EB916F4-EC5B-51F8-55A0-F67180AD92F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8034" y="4650473"/>
            <a:ext cx="960771" cy="13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>
            <a:extLst>
              <a:ext uri="{FF2B5EF4-FFF2-40B4-BE49-F238E27FC236}">
                <a16:creationId xmlns:a16="http://schemas.microsoft.com/office/drawing/2014/main" id="{A12E615E-36F1-3BE2-84C1-1754D9A8769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78" y="4623319"/>
            <a:ext cx="721274" cy="18441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242EDB36-1CB9-EFA9-225D-1424629A4A9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9666" y="343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4285F4"/>
                </a:solidFill>
              </a:rPr>
              <a:t>Manual DI implementation</a:t>
            </a:r>
            <a:endParaRPr dirty="0">
              <a:solidFill>
                <a:srgbClr val="4285F4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50D6D0-B075-2EA4-EDCD-F800E7391A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4075" y="1043568"/>
            <a:ext cx="4895850" cy="367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06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DB4437"/>
      </a:accent2>
      <a:accent3>
        <a:srgbClr val="3F3F3F"/>
      </a:accent3>
      <a:accent4>
        <a:srgbClr val="254A89"/>
      </a:accent4>
      <a:accent5>
        <a:srgbClr val="7B261F"/>
      </a:accent5>
      <a:accent6>
        <a:srgbClr val="2323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1526</Words>
  <Application>Microsoft Macintosh PowerPoint</Application>
  <PresentationFormat>On-screen Show (16:9)</PresentationFormat>
  <Paragraphs>163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Source Code Pro</vt:lpstr>
      <vt:lpstr>Google Sans</vt:lpstr>
      <vt:lpstr>Roboto</vt:lpstr>
      <vt:lpstr>Material</vt:lpstr>
      <vt:lpstr>Default</vt:lpstr>
      <vt:lpstr>PowerPoint Presentation</vt:lpstr>
      <vt:lpstr>Dependency injection</vt:lpstr>
      <vt:lpstr>Content</vt:lpstr>
      <vt:lpstr>PowerPoint Presentation</vt:lpstr>
      <vt:lpstr>Intro</vt:lpstr>
      <vt:lpstr>Intro</vt:lpstr>
      <vt:lpstr>PowerPoint Presentation</vt:lpstr>
      <vt:lpstr>Manual DI implementation</vt:lpstr>
      <vt:lpstr>Manual DI implementation</vt:lpstr>
      <vt:lpstr>Manual DI implementation</vt:lpstr>
      <vt:lpstr>PowerPoint Presentation</vt:lpstr>
      <vt:lpstr>PowerPoint Presentation</vt:lpstr>
      <vt:lpstr>Why this sucks?</vt:lpstr>
      <vt:lpstr>There are ways to improve it</vt:lpstr>
      <vt:lpstr>PowerPoint Presentation</vt:lpstr>
      <vt:lpstr>PowerPoint Presentation</vt:lpstr>
      <vt:lpstr>Drawbacks for this approach</vt:lpstr>
      <vt:lpstr>PowerPoint Presentation</vt:lpstr>
      <vt:lpstr>Intro to Koin</vt:lpstr>
      <vt:lpstr>Koin terminology</vt:lpstr>
      <vt:lpstr>PowerPoint Presentation</vt:lpstr>
      <vt:lpstr>Add Koin to project</vt:lpstr>
      <vt:lpstr>Define modules and dependencies</vt:lpstr>
      <vt:lpstr>Initialize Koin </vt:lpstr>
      <vt:lpstr>Components injection</vt:lpstr>
      <vt:lpstr>Practical example</vt:lpstr>
      <vt:lpstr>PowerPoint Presentation</vt:lpstr>
      <vt:lpstr>Best practices &amp; common pitfalls</vt:lpstr>
      <vt:lpstr>PowerPoint Presentation</vt:lpstr>
      <vt:lpstr>Alternatives</vt:lpstr>
      <vt:lpstr>Alternatives comparison</vt:lpstr>
      <vt:lpstr>PowerPoint Presentation</vt:lpstr>
      <vt:lpstr>Conclusion</vt:lpstr>
      <vt:lpstr>Literature</vt:lpstr>
      <vt:lpstr>PowerPoint Presentation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Martin Zagorscak</cp:lastModifiedBy>
  <cp:revision>2</cp:revision>
  <dcterms:modified xsi:type="dcterms:W3CDTF">2025-02-26T19:31:37Z</dcterms:modified>
</cp:coreProperties>
</file>